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4"/>
  </p:sldMasterIdLst>
  <p:notesMasterIdLst>
    <p:notesMasterId r:id="rId78"/>
  </p:notesMasterIdLst>
  <p:handoutMasterIdLst>
    <p:handoutMasterId r:id="rId79"/>
  </p:handoutMasterIdLst>
  <p:sldIdLst>
    <p:sldId id="376" r:id="rId5"/>
    <p:sldId id="441" r:id="rId6"/>
    <p:sldId id="442" r:id="rId7"/>
    <p:sldId id="443" r:id="rId8"/>
    <p:sldId id="785" r:id="rId9"/>
    <p:sldId id="447" r:id="rId10"/>
    <p:sldId id="752" r:id="rId11"/>
    <p:sldId id="753" r:id="rId12"/>
    <p:sldId id="661" r:id="rId13"/>
    <p:sldId id="449" r:id="rId14"/>
    <p:sldId id="662" r:id="rId15"/>
    <p:sldId id="503" r:id="rId16"/>
    <p:sldId id="677" r:id="rId17"/>
    <p:sldId id="754" r:id="rId18"/>
    <p:sldId id="680" r:id="rId19"/>
    <p:sldId id="738" r:id="rId20"/>
    <p:sldId id="687" r:id="rId21"/>
    <p:sldId id="688" r:id="rId22"/>
    <p:sldId id="690" r:id="rId23"/>
    <p:sldId id="692" r:id="rId24"/>
    <p:sldId id="756" r:id="rId25"/>
    <p:sldId id="755" r:id="rId26"/>
    <p:sldId id="757" r:id="rId27"/>
    <p:sldId id="758" r:id="rId28"/>
    <p:sldId id="805" r:id="rId29"/>
    <p:sldId id="759" r:id="rId30"/>
    <p:sldId id="762" r:id="rId31"/>
    <p:sldId id="761" r:id="rId32"/>
    <p:sldId id="763" r:id="rId33"/>
    <p:sldId id="764" r:id="rId34"/>
    <p:sldId id="765" r:id="rId35"/>
    <p:sldId id="766" r:id="rId36"/>
    <p:sldId id="807" r:id="rId37"/>
    <p:sldId id="767" r:id="rId38"/>
    <p:sldId id="524" r:id="rId39"/>
    <p:sldId id="772" r:id="rId40"/>
    <p:sldId id="773" r:id="rId41"/>
    <p:sldId id="774" r:id="rId42"/>
    <p:sldId id="775" r:id="rId43"/>
    <p:sldId id="776" r:id="rId44"/>
    <p:sldId id="777" r:id="rId45"/>
    <p:sldId id="771" r:id="rId46"/>
    <p:sldId id="778" r:id="rId47"/>
    <p:sldId id="779" r:id="rId48"/>
    <p:sldId id="780" r:id="rId49"/>
    <p:sldId id="781" r:id="rId50"/>
    <p:sldId id="783" r:id="rId51"/>
    <p:sldId id="784" r:id="rId52"/>
    <p:sldId id="768" r:id="rId53"/>
    <p:sldId id="789" r:id="rId54"/>
    <p:sldId id="790" r:id="rId55"/>
    <p:sldId id="791" r:id="rId56"/>
    <p:sldId id="786" r:id="rId57"/>
    <p:sldId id="792" r:id="rId58"/>
    <p:sldId id="793" r:id="rId59"/>
    <p:sldId id="794" r:id="rId60"/>
    <p:sldId id="795" r:id="rId61"/>
    <p:sldId id="796" r:id="rId62"/>
    <p:sldId id="797" r:id="rId63"/>
    <p:sldId id="798" r:id="rId64"/>
    <p:sldId id="788" r:id="rId65"/>
    <p:sldId id="770" r:id="rId66"/>
    <p:sldId id="787" r:id="rId67"/>
    <p:sldId id="801" r:id="rId68"/>
    <p:sldId id="799" r:id="rId69"/>
    <p:sldId id="802" r:id="rId70"/>
    <p:sldId id="803" r:id="rId71"/>
    <p:sldId id="800" r:id="rId72"/>
    <p:sldId id="497" r:id="rId73"/>
    <p:sldId id="804" r:id="rId74"/>
    <p:sldId id="806" r:id="rId75"/>
    <p:sldId id="525" r:id="rId76"/>
    <p:sldId id="566" r:id="rId77"/>
  </p:sldIdLst>
  <p:sldSz cx="12192000" cy="6858000"/>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CC00"/>
    <a:srgbClr val="800000"/>
    <a:srgbClr val="009900"/>
    <a:srgbClr val="CCECFF"/>
    <a:srgbClr val="CCFFFF"/>
    <a:srgbClr val="99CC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43E3B-02B7-43EA-8E79-8F65579CADBE}" v="39" dt="2021-05-12T02:13:00.779"/>
    <p1510:client id="{4E128775-F32D-0476-52B2-5AF9AD739C47}" v="5" dt="2021-06-03T22:30:03.061"/>
    <p1510:client id="{699B1740-BE37-471A-BAD4-57FA3824C06E}" v="4" dt="2021-06-05T15:15:52.683"/>
    <p1510:client id="{8E4E32B6-F7EC-4AA5-ABF4-D1CAE14898D3}" v="5" dt="2021-05-12T02:09:42.841"/>
    <p1510:client id="{93F5B353-7BB3-4437-8584-C5BCAD4D7561}" v="1" dt="2021-06-06T03:25:48.841"/>
    <p1510:client id="{9E643D38-CC85-431E-BA77-4DC393CD0A80}" v="11" dt="2021-05-12T02:41:21.928"/>
    <p1510:client id="{A2812086-893F-41F8-AF6A-97147EEC4F5C}" v="6" dt="2021-06-05T11:07:17.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94701" autoAdjust="0"/>
  </p:normalViewPr>
  <p:slideViewPr>
    <p:cSldViewPr>
      <p:cViewPr>
        <p:scale>
          <a:sx n="91" d="100"/>
          <a:sy n="91" d="100"/>
        </p:scale>
        <p:origin x="1050" y="7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888"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ck Guan TAN (NP)" userId="S::thg@np.edu.sg::e5f7d661-fe1a-47b6-b277-f25b08fa15d4" providerId="AD" clId="Web-{4E128775-F32D-0476-52B2-5AF9AD739C47}"/>
    <pc:docChg chg="modSld">
      <pc:chgData name="Hock Guan TAN (NP)" userId="S::thg@np.edu.sg::e5f7d661-fe1a-47b6-b277-f25b08fa15d4" providerId="AD" clId="Web-{4E128775-F32D-0476-52B2-5AF9AD739C47}" dt="2021-06-03T22:30:03.061" v="4" actId="1076"/>
      <pc:docMkLst>
        <pc:docMk/>
      </pc:docMkLst>
      <pc:sldChg chg="modSp">
        <pc:chgData name="Hock Guan TAN (NP)" userId="S::thg@np.edu.sg::e5f7d661-fe1a-47b6-b277-f25b08fa15d4" providerId="AD" clId="Web-{4E128775-F32D-0476-52B2-5AF9AD739C47}" dt="2021-06-03T22:27:48.865" v="3" actId="20577"/>
        <pc:sldMkLst>
          <pc:docMk/>
          <pc:sldMk cId="0" sldId="376"/>
        </pc:sldMkLst>
        <pc:spChg chg="mod">
          <ac:chgData name="Hock Guan TAN (NP)" userId="S::thg@np.edu.sg::e5f7d661-fe1a-47b6-b277-f25b08fa15d4" providerId="AD" clId="Web-{4E128775-F32D-0476-52B2-5AF9AD739C47}" dt="2021-06-03T22:27:48.865" v="3" actId="20577"/>
          <ac:spMkLst>
            <pc:docMk/>
            <pc:sldMk cId="0" sldId="376"/>
            <ac:spMk id="129038" creationId="{00000000-0000-0000-0000-000000000000}"/>
          </ac:spMkLst>
        </pc:spChg>
      </pc:sldChg>
      <pc:sldChg chg="modSp">
        <pc:chgData name="Hock Guan TAN (NP)" userId="S::thg@np.edu.sg::e5f7d661-fe1a-47b6-b277-f25b08fa15d4" providerId="AD" clId="Web-{4E128775-F32D-0476-52B2-5AF9AD739C47}" dt="2021-06-03T22:30:03.061" v="4" actId="1076"/>
        <pc:sldMkLst>
          <pc:docMk/>
          <pc:sldMk cId="2210933591" sldId="775"/>
        </pc:sldMkLst>
        <pc:picChg chg="mod">
          <ac:chgData name="Hock Guan TAN (NP)" userId="S::thg@np.edu.sg::e5f7d661-fe1a-47b6-b277-f25b08fa15d4" providerId="AD" clId="Web-{4E128775-F32D-0476-52B2-5AF9AD739C47}" dt="2021-06-03T22:30:03.061" v="4" actId="1076"/>
          <ac:picMkLst>
            <pc:docMk/>
            <pc:sldMk cId="2210933591" sldId="775"/>
            <ac:picMk id="4" creationId="{00000000-0000-0000-0000-000000000000}"/>
          </ac:picMkLst>
        </pc:picChg>
      </pc:sldChg>
    </pc:docChg>
  </pc:docChgLst>
  <pc:docChgLst>
    <pc:chgData name="Muhammad Anas B Ismail /CSF" userId="S::s10196272@connect.np.edu.sg::29918bb6-8d24-48f7-bff5-a310f220c645" providerId="AD" clId="Web-{A2812086-893F-41F8-AF6A-97147EEC4F5C}"/>
    <pc:docChg chg="modSld">
      <pc:chgData name="Muhammad Anas B Ismail /CSF" userId="S::s10196272@connect.np.edu.sg::29918bb6-8d24-48f7-bff5-a310f220c645" providerId="AD" clId="Web-{A2812086-893F-41F8-AF6A-97147EEC4F5C}" dt="2021-06-05T11:07:17.520" v="2" actId="20577"/>
      <pc:docMkLst>
        <pc:docMk/>
      </pc:docMkLst>
      <pc:sldChg chg="modSp">
        <pc:chgData name="Muhammad Anas B Ismail /CSF" userId="S::s10196272@connect.np.edu.sg::29918bb6-8d24-48f7-bff5-a310f220c645" providerId="AD" clId="Web-{A2812086-893F-41F8-AF6A-97147EEC4F5C}" dt="2021-06-05T11:07:17.520" v="2" actId="20577"/>
        <pc:sldMkLst>
          <pc:docMk/>
          <pc:sldMk cId="265824962" sldId="443"/>
        </pc:sldMkLst>
        <pc:spChg chg="mod">
          <ac:chgData name="Muhammad Anas B Ismail /CSF" userId="S::s10196272@connect.np.edu.sg::29918bb6-8d24-48f7-bff5-a310f220c645" providerId="AD" clId="Web-{A2812086-893F-41F8-AF6A-97147EEC4F5C}" dt="2021-06-05T11:07:17.520" v="2" actId="20577"/>
          <ac:spMkLst>
            <pc:docMk/>
            <pc:sldMk cId="265824962" sldId="443"/>
            <ac:spMk id="3" creationId="{00000000-0000-0000-0000-000000000000}"/>
          </ac:spMkLst>
        </pc:spChg>
      </pc:sldChg>
    </pc:docChg>
  </pc:docChgLst>
  <pc:docChgLst>
    <pc:chgData name="Hock Guan TAN (NP)" userId="S::thg@np.edu.sg::e5f7d661-fe1a-47b6-b277-f25b08fa15d4" providerId="AD" clId="Web-{8E4E32B6-F7EC-4AA5-ABF4-D1CAE14898D3}"/>
    <pc:docChg chg="modSld">
      <pc:chgData name="Hock Guan TAN (NP)" userId="S::thg@np.edu.sg::e5f7d661-fe1a-47b6-b277-f25b08fa15d4" providerId="AD" clId="Web-{8E4E32B6-F7EC-4AA5-ABF4-D1CAE14898D3}" dt="2021-05-12T02:09:42.841" v="3"/>
      <pc:docMkLst>
        <pc:docMk/>
      </pc:docMkLst>
      <pc:sldChg chg="addSp delSp modSp">
        <pc:chgData name="Hock Guan TAN (NP)" userId="S::thg@np.edu.sg::e5f7d661-fe1a-47b6-b277-f25b08fa15d4" providerId="AD" clId="Web-{8E4E32B6-F7EC-4AA5-ABF4-D1CAE14898D3}" dt="2021-05-12T02:09:42.841" v="3"/>
        <pc:sldMkLst>
          <pc:docMk/>
          <pc:sldMk cId="482849579" sldId="754"/>
        </pc:sldMkLst>
        <pc:spChg chg="add del mod">
          <ac:chgData name="Hock Guan TAN (NP)" userId="S::thg@np.edu.sg::e5f7d661-fe1a-47b6-b277-f25b08fa15d4" providerId="AD" clId="Web-{8E4E32B6-F7EC-4AA5-ABF4-D1CAE14898D3}" dt="2021-05-12T02:09:37.685" v="1"/>
          <ac:spMkLst>
            <pc:docMk/>
            <pc:sldMk cId="482849579" sldId="754"/>
            <ac:spMk id="3" creationId="{FEDE24C2-4DF8-44E7-BD1C-1C37ECA98E33}"/>
          </ac:spMkLst>
        </pc:spChg>
        <pc:spChg chg="mod">
          <ac:chgData name="Hock Guan TAN (NP)" userId="S::thg@np.edu.sg::e5f7d661-fe1a-47b6-b277-f25b08fa15d4" providerId="AD" clId="Web-{8E4E32B6-F7EC-4AA5-ABF4-D1CAE14898D3}" dt="2021-05-12T02:09:42.841" v="3"/>
          <ac:spMkLst>
            <pc:docMk/>
            <pc:sldMk cId="482849579" sldId="754"/>
            <ac:spMk id="9" creationId="{00000000-0000-0000-0000-000000000000}"/>
          </ac:spMkLst>
        </pc:spChg>
        <pc:picChg chg="del">
          <ac:chgData name="Hock Guan TAN (NP)" userId="S::thg@np.edu.sg::e5f7d661-fe1a-47b6-b277-f25b08fa15d4" providerId="AD" clId="Web-{8E4E32B6-F7EC-4AA5-ABF4-D1CAE14898D3}" dt="2021-05-12T02:08:59.669" v="0"/>
          <ac:picMkLst>
            <pc:docMk/>
            <pc:sldMk cId="482849579" sldId="754"/>
            <ac:picMk id="4" creationId="{00000000-0000-0000-0000-000000000000}"/>
          </ac:picMkLst>
        </pc:picChg>
        <pc:picChg chg="add mod">
          <ac:chgData name="Hock Guan TAN (NP)" userId="S::thg@np.edu.sg::e5f7d661-fe1a-47b6-b277-f25b08fa15d4" providerId="AD" clId="Web-{8E4E32B6-F7EC-4AA5-ABF4-D1CAE14898D3}" dt="2021-05-12T02:09:42.841" v="3"/>
          <ac:picMkLst>
            <pc:docMk/>
            <pc:sldMk cId="482849579" sldId="754"/>
            <ac:picMk id="5" creationId="{A52ED690-454C-46F9-ACFC-8C1011ADC737}"/>
          </ac:picMkLst>
        </pc:picChg>
      </pc:sldChg>
    </pc:docChg>
  </pc:docChgLst>
  <pc:docChgLst>
    <pc:chgData name="Hock Guan TAN (NP)" userId="S::thg@np.edu.sg::e5f7d661-fe1a-47b6-b277-f25b08fa15d4" providerId="AD" clId="Web-{9F6BFA1E-E63E-4CB8-B1E7-F6AA8E555838}"/>
    <pc:docChg chg="mod modSld modMainMaster">
      <pc:chgData name="Hock Guan TAN (NP)" userId="S::thg@np.edu.sg::e5f7d661-fe1a-47b6-b277-f25b08fa15d4" providerId="AD" clId="Web-{9F6BFA1E-E63E-4CB8-B1E7-F6AA8E555838}" dt="2021-05-09T02:53:59.391" v="5" actId="20577"/>
      <pc:docMkLst>
        <pc:docMk/>
      </pc:docMkLst>
      <pc:sldChg chg="modSp">
        <pc:chgData name="Hock Guan TAN (NP)" userId="S::thg@np.edu.sg::e5f7d661-fe1a-47b6-b277-f25b08fa15d4" providerId="AD" clId="Web-{9F6BFA1E-E63E-4CB8-B1E7-F6AA8E555838}" dt="2021-05-09T02:53:59.391" v="5" actId="20577"/>
        <pc:sldMkLst>
          <pc:docMk/>
          <pc:sldMk cId="0" sldId="376"/>
        </pc:sldMkLst>
        <pc:spChg chg="mod">
          <ac:chgData name="Hock Guan TAN (NP)" userId="S::thg@np.edu.sg::e5f7d661-fe1a-47b6-b277-f25b08fa15d4" providerId="AD" clId="Web-{9F6BFA1E-E63E-4CB8-B1E7-F6AA8E555838}" dt="2021-05-09T02:53:59.391" v="5" actId="20577"/>
          <ac:spMkLst>
            <pc:docMk/>
            <pc:sldMk cId="0" sldId="376"/>
            <ac:spMk id="129038" creationId="{00000000-0000-0000-0000-000000000000}"/>
          </ac:spMkLst>
        </pc:spChg>
      </pc:sldChg>
      <pc:sldMasterChg chg="addSp">
        <pc:chgData name="Hock Guan TAN (NP)" userId="S::thg@np.edu.sg::e5f7d661-fe1a-47b6-b277-f25b08fa15d4" providerId="AD" clId="Web-{9F6BFA1E-E63E-4CB8-B1E7-F6AA8E555838}" dt="2021-05-09T02:53:53.406" v="0" actId="33475"/>
        <pc:sldMasterMkLst>
          <pc:docMk/>
          <pc:sldMasterMk cId="0" sldId="2147483650"/>
        </pc:sldMasterMkLst>
        <pc:spChg chg="add">
          <ac:chgData name="Hock Guan TAN (NP)" userId="S::thg@np.edu.sg::e5f7d661-fe1a-47b6-b277-f25b08fa15d4" providerId="AD" clId="Web-{9F6BFA1E-E63E-4CB8-B1E7-F6AA8E555838}" dt="2021-05-09T02:53:53.406" v="0" actId="33475"/>
          <ac:spMkLst>
            <pc:docMk/>
            <pc:sldMasterMk cId="0" sldId="2147483650"/>
            <ac:spMk id="3" creationId="{1EEE2D80-03BE-43A3-BF10-672618B74666}"/>
          </ac:spMkLst>
        </pc:spChg>
      </pc:sldMasterChg>
    </pc:docChg>
  </pc:docChgLst>
  <pc:docChgLst>
    <pc:chgData name="Zuriel Shanley Tanyory /CSF" userId="S::s10193642@connect.np.edu.sg::9b0ecaa6-d17f-477d-b75a-0b480fc259d2" providerId="AD" clId="Web-{93F5B353-7BB3-4437-8584-C5BCAD4D7561}"/>
    <pc:docChg chg="delSld">
      <pc:chgData name="Zuriel Shanley Tanyory /CSF" userId="S::s10193642@connect.np.edu.sg::9b0ecaa6-d17f-477d-b75a-0b480fc259d2" providerId="AD" clId="Web-{93F5B353-7BB3-4437-8584-C5BCAD4D7561}" dt="2021-06-06T03:25:48.841" v="0"/>
      <pc:docMkLst>
        <pc:docMk/>
      </pc:docMkLst>
      <pc:sldChg chg="del">
        <pc:chgData name="Zuriel Shanley Tanyory /CSF" userId="S::s10193642@connect.np.edu.sg::9b0ecaa6-d17f-477d-b75a-0b480fc259d2" providerId="AD" clId="Web-{93F5B353-7BB3-4437-8584-C5BCAD4D7561}" dt="2021-06-06T03:25:48.841" v="0"/>
        <pc:sldMkLst>
          <pc:docMk/>
          <pc:sldMk cId="3175613" sldId="760"/>
        </pc:sldMkLst>
      </pc:sldChg>
    </pc:docChg>
  </pc:docChgLst>
  <pc:docChgLst>
    <pc:chgData name="Hock Guan TAN (NP)" userId="e5f7d661-fe1a-47b6-b277-f25b08fa15d4" providerId="ADAL" clId="{0268C85C-62EC-49D0-82FE-9AD84930F160}"/>
    <pc:docChg chg="custSel addSld delSld modSld">
      <pc:chgData name="Hock Guan TAN (NP)" userId="e5f7d661-fe1a-47b6-b277-f25b08fa15d4" providerId="ADAL" clId="{0268C85C-62EC-49D0-82FE-9AD84930F160}" dt="2021-05-12T07:17:45.734" v="221" actId="20577"/>
      <pc:docMkLst>
        <pc:docMk/>
      </pc:docMkLst>
      <pc:sldChg chg="modSp">
        <pc:chgData name="Hock Guan TAN (NP)" userId="e5f7d661-fe1a-47b6-b277-f25b08fa15d4" providerId="ADAL" clId="{0268C85C-62EC-49D0-82FE-9AD84930F160}" dt="2021-05-12T01:11:47.804" v="3" actId="115"/>
        <pc:sldMkLst>
          <pc:docMk/>
          <pc:sldMk cId="93448147" sldId="662"/>
        </pc:sldMkLst>
        <pc:spChg chg="mod">
          <ac:chgData name="Hock Guan TAN (NP)" userId="e5f7d661-fe1a-47b6-b277-f25b08fa15d4" providerId="ADAL" clId="{0268C85C-62EC-49D0-82FE-9AD84930F160}" dt="2021-05-12T01:11:47.804" v="3" actId="115"/>
          <ac:spMkLst>
            <pc:docMk/>
            <pc:sldMk cId="93448147" sldId="662"/>
            <ac:spMk id="3" creationId="{00000000-0000-0000-0000-000000000000}"/>
          </ac:spMkLst>
        </pc:spChg>
      </pc:sldChg>
      <pc:sldChg chg="modSp">
        <pc:chgData name="Hock Guan TAN (NP)" userId="e5f7d661-fe1a-47b6-b277-f25b08fa15d4" providerId="ADAL" clId="{0268C85C-62EC-49D0-82FE-9AD84930F160}" dt="2021-05-12T01:15:52.847" v="9" actId="20577"/>
        <pc:sldMkLst>
          <pc:docMk/>
          <pc:sldMk cId="2524808247" sldId="687"/>
        </pc:sldMkLst>
        <pc:spChg chg="mod">
          <ac:chgData name="Hock Guan TAN (NP)" userId="e5f7d661-fe1a-47b6-b277-f25b08fa15d4" providerId="ADAL" clId="{0268C85C-62EC-49D0-82FE-9AD84930F160}" dt="2021-05-12T01:15:52.847" v="9" actId="20577"/>
          <ac:spMkLst>
            <pc:docMk/>
            <pc:sldMk cId="2524808247" sldId="687"/>
            <ac:spMk id="3" creationId="{00000000-0000-0000-0000-000000000000}"/>
          </ac:spMkLst>
        </pc:spChg>
      </pc:sldChg>
      <pc:sldChg chg="modSp">
        <pc:chgData name="Hock Guan TAN (NP)" userId="e5f7d661-fe1a-47b6-b277-f25b08fa15d4" providerId="ADAL" clId="{0268C85C-62EC-49D0-82FE-9AD84930F160}" dt="2021-05-12T03:09:25.340" v="60" actId="20577"/>
        <pc:sldMkLst>
          <pc:docMk/>
          <pc:sldMk cId="1964607609" sldId="752"/>
        </pc:sldMkLst>
        <pc:spChg chg="mod">
          <ac:chgData name="Hock Guan TAN (NP)" userId="e5f7d661-fe1a-47b6-b277-f25b08fa15d4" providerId="ADAL" clId="{0268C85C-62EC-49D0-82FE-9AD84930F160}" dt="2021-05-12T03:09:25.340" v="60" actId="20577"/>
          <ac:spMkLst>
            <pc:docMk/>
            <pc:sldMk cId="1964607609" sldId="752"/>
            <ac:spMk id="7" creationId="{00000000-0000-0000-0000-000000000000}"/>
          </ac:spMkLst>
        </pc:spChg>
      </pc:sldChg>
      <pc:sldChg chg="modSp">
        <pc:chgData name="Hock Guan TAN (NP)" userId="e5f7d661-fe1a-47b6-b277-f25b08fa15d4" providerId="ADAL" clId="{0268C85C-62EC-49D0-82FE-9AD84930F160}" dt="2021-05-12T01:07:36.261" v="1" actId="20577"/>
        <pc:sldMkLst>
          <pc:docMk/>
          <pc:sldMk cId="2348549605" sldId="753"/>
        </pc:sldMkLst>
        <pc:spChg chg="mod">
          <ac:chgData name="Hock Guan TAN (NP)" userId="e5f7d661-fe1a-47b6-b277-f25b08fa15d4" providerId="ADAL" clId="{0268C85C-62EC-49D0-82FE-9AD84930F160}" dt="2021-05-12T01:07:36.261" v="1" actId="20577"/>
          <ac:spMkLst>
            <pc:docMk/>
            <pc:sldMk cId="2348549605" sldId="753"/>
            <ac:spMk id="4" creationId="{00000000-0000-0000-0000-000000000000}"/>
          </ac:spMkLst>
        </pc:spChg>
      </pc:sldChg>
      <pc:sldChg chg="modSp">
        <pc:chgData name="Hock Guan TAN (NP)" userId="e5f7d661-fe1a-47b6-b277-f25b08fa15d4" providerId="ADAL" clId="{0268C85C-62EC-49D0-82FE-9AD84930F160}" dt="2021-05-12T01:31:45.161" v="12" actId="115"/>
        <pc:sldMkLst>
          <pc:docMk/>
          <pc:sldMk cId="411952414" sldId="759"/>
        </pc:sldMkLst>
        <pc:spChg chg="mod">
          <ac:chgData name="Hock Guan TAN (NP)" userId="e5f7d661-fe1a-47b6-b277-f25b08fa15d4" providerId="ADAL" clId="{0268C85C-62EC-49D0-82FE-9AD84930F160}" dt="2021-05-12T01:31:45.161" v="12" actId="115"/>
          <ac:spMkLst>
            <pc:docMk/>
            <pc:sldMk cId="411952414" sldId="759"/>
            <ac:spMk id="5" creationId="{00000000-0000-0000-0000-000000000000}"/>
          </ac:spMkLst>
        </pc:spChg>
      </pc:sldChg>
      <pc:sldChg chg="modSp">
        <pc:chgData name="Hock Guan TAN (NP)" userId="e5f7d661-fe1a-47b6-b277-f25b08fa15d4" providerId="ADAL" clId="{0268C85C-62EC-49D0-82FE-9AD84930F160}" dt="2021-05-12T03:23:27.447" v="61" actId="115"/>
        <pc:sldMkLst>
          <pc:docMk/>
          <pc:sldMk cId="2399287143" sldId="764"/>
        </pc:sldMkLst>
        <pc:spChg chg="mod">
          <ac:chgData name="Hock Guan TAN (NP)" userId="e5f7d661-fe1a-47b6-b277-f25b08fa15d4" providerId="ADAL" clId="{0268C85C-62EC-49D0-82FE-9AD84930F160}" dt="2021-05-12T03:23:27.447" v="61" actId="115"/>
          <ac:spMkLst>
            <pc:docMk/>
            <pc:sldMk cId="2399287143" sldId="764"/>
            <ac:spMk id="5" creationId="{00000000-0000-0000-0000-000000000000}"/>
          </ac:spMkLst>
        </pc:spChg>
      </pc:sldChg>
      <pc:sldChg chg="modSp">
        <pc:chgData name="Hock Guan TAN (NP)" userId="e5f7d661-fe1a-47b6-b277-f25b08fa15d4" providerId="ADAL" clId="{0268C85C-62EC-49D0-82FE-9AD84930F160}" dt="2021-05-12T07:17:45.734" v="221" actId="20577"/>
        <pc:sldMkLst>
          <pc:docMk/>
          <pc:sldMk cId="2822181403" sldId="766"/>
        </pc:sldMkLst>
        <pc:spChg chg="mod">
          <ac:chgData name="Hock Guan TAN (NP)" userId="e5f7d661-fe1a-47b6-b277-f25b08fa15d4" providerId="ADAL" clId="{0268C85C-62EC-49D0-82FE-9AD84930F160}" dt="2021-05-12T07:17:45.734" v="221" actId="20577"/>
          <ac:spMkLst>
            <pc:docMk/>
            <pc:sldMk cId="2822181403" sldId="766"/>
            <ac:spMk id="5" creationId="{00000000-0000-0000-0000-000000000000}"/>
          </ac:spMkLst>
        </pc:spChg>
      </pc:sldChg>
      <pc:sldChg chg="modSp">
        <pc:chgData name="Hock Guan TAN (NP)" userId="e5f7d661-fe1a-47b6-b277-f25b08fa15d4" providerId="ADAL" clId="{0268C85C-62EC-49D0-82FE-9AD84930F160}" dt="2021-05-12T03:31:02.957" v="65" actId="115"/>
        <pc:sldMkLst>
          <pc:docMk/>
          <pc:sldMk cId="2557961035" sldId="771"/>
        </pc:sldMkLst>
        <pc:spChg chg="mod">
          <ac:chgData name="Hock Guan TAN (NP)" userId="e5f7d661-fe1a-47b6-b277-f25b08fa15d4" providerId="ADAL" clId="{0268C85C-62EC-49D0-82FE-9AD84930F160}" dt="2021-05-12T03:31:02.957" v="65" actId="115"/>
          <ac:spMkLst>
            <pc:docMk/>
            <pc:sldMk cId="2557961035" sldId="771"/>
            <ac:spMk id="7" creationId="{00000000-0000-0000-0000-000000000000}"/>
          </ac:spMkLst>
        </pc:spChg>
      </pc:sldChg>
      <pc:sldChg chg="del">
        <pc:chgData name="Hock Guan TAN (NP)" userId="e5f7d661-fe1a-47b6-b277-f25b08fa15d4" providerId="ADAL" clId="{0268C85C-62EC-49D0-82FE-9AD84930F160}" dt="2021-05-12T01:44:18.407" v="55" actId="2696"/>
        <pc:sldMkLst>
          <pc:docMk/>
          <pc:sldMk cId="2140996927" sldId="782"/>
        </pc:sldMkLst>
      </pc:sldChg>
      <pc:sldChg chg="modSp">
        <pc:chgData name="Hock Guan TAN (NP)" userId="e5f7d661-fe1a-47b6-b277-f25b08fa15d4" providerId="ADAL" clId="{0268C85C-62EC-49D0-82FE-9AD84930F160}" dt="2021-05-12T01:48:34.126" v="56" actId="1076"/>
        <pc:sldMkLst>
          <pc:docMk/>
          <pc:sldMk cId="1025457887" sldId="796"/>
        </pc:sldMkLst>
        <pc:picChg chg="mod">
          <ac:chgData name="Hock Guan TAN (NP)" userId="e5f7d661-fe1a-47b6-b277-f25b08fa15d4" providerId="ADAL" clId="{0268C85C-62EC-49D0-82FE-9AD84930F160}" dt="2021-05-12T01:48:34.126" v="56" actId="1076"/>
          <ac:picMkLst>
            <pc:docMk/>
            <pc:sldMk cId="1025457887" sldId="796"/>
            <ac:picMk id="2" creationId="{00000000-0000-0000-0000-000000000000}"/>
          </ac:picMkLst>
        </pc:picChg>
      </pc:sldChg>
      <pc:sldChg chg="modSp">
        <pc:chgData name="Hock Guan TAN (NP)" userId="e5f7d661-fe1a-47b6-b277-f25b08fa15d4" providerId="ADAL" clId="{0268C85C-62EC-49D0-82FE-9AD84930F160}" dt="2021-05-12T01:51:58.902" v="57" actId="115"/>
        <pc:sldMkLst>
          <pc:docMk/>
          <pc:sldMk cId="1419209671" sldId="803"/>
        </pc:sldMkLst>
        <pc:spChg chg="mod">
          <ac:chgData name="Hock Guan TAN (NP)" userId="e5f7d661-fe1a-47b6-b277-f25b08fa15d4" providerId="ADAL" clId="{0268C85C-62EC-49D0-82FE-9AD84930F160}" dt="2021-05-12T01:51:58.902" v="57" actId="115"/>
          <ac:spMkLst>
            <pc:docMk/>
            <pc:sldMk cId="1419209671" sldId="803"/>
            <ac:spMk id="3" creationId="{00000000-0000-0000-0000-000000000000}"/>
          </ac:spMkLst>
        </pc:spChg>
      </pc:sldChg>
      <pc:sldChg chg="addSp delSp modSp new">
        <pc:chgData name="Hock Guan TAN (NP)" userId="e5f7d661-fe1a-47b6-b277-f25b08fa15d4" providerId="ADAL" clId="{0268C85C-62EC-49D0-82FE-9AD84930F160}" dt="2021-05-12T07:15:23.714" v="69" actId="1076"/>
        <pc:sldMkLst>
          <pc:docMk/>
          <pc:sldMk cId="76466194" sldId="807"/>
        </pc:sldMkLst>
        <pc:spChg chg="del">
          <ac:chgData name="Hock Guan TAN (NP)" userId="e5f7d661-fe1a-47b6-b277-f25b08fa15d4" providerId="ADAL" clId="{0268C85C-62EC-49D0-82FE-9AD84930F160}" dt="2021-05-12T03:25:56.874" v="63" actId="478"/>
          <ac:spMkLst>
            <pc:docMk/>
            <pc:sldMk cId="76466194" sldId="807"/>
            <ac:spMk id="2" creationId="{B6304483-1FD4-402E-8766-F4029A3B5072}"/>
          </ac:spMkLst>
        </pc:spChg>
        <pc:spChg chg="del">
          <ac:chgData name="Hock Guan TAN (NP)" userId="e5f7d661-fe1a-47b6-b277-f25b08fa15d4" providerId="ADAL" clId="{0268C85C-62EC-49D0-82FE-9AD84930F160}" dt="2021-05-12T03:26:00.552" v="64" actId="478"/>
          <ac:spMkLst>
            <pc:docMk/>
            <pc:sldMk cId="76466194" sldId="807"/>
            <ac:spMk id="3" creationId="{64BA32CE-AE5D-42A1-8E53-896FD741AEDB}"/>
          </ac:spMkLst>
        </pc:spChg>
        <pc:picChg chg="add mod">
          <ac:chgData name="Hock Guan TAN (NP)" userId="e5f7d661-fe1a-47b6-b277-f25b08fa15d4" providerId="ADAL" clId="{0268C85C-62EC-49D0-82FE-9AD84930F160}" dt="2021-05-12T07:15:23.714" v="69" actId="1076"/>
          <ac:picMkLst>
            <pc:docMk/>
            <pc:sldMk cId="76466194" sldId="807"/>
            <ac:picMk id="4" creationId="{25ECABE2-1F5D-4863-A151-D93BD23C0C8A}"/>
          </ac:picMkLst>
        </pc:picChg>
      </pc:sldChg>
    </pc:docChg>
  </pc:docChgLst>
  <pc:docChgLst>
    <pc:chgData name="Hock Guan TAN (NP)" userId="S::thg@np.edu.sg::e5f7d661-fe1a-47b6-b277-f25b08fa15d4" providerId="AD" clId="Web-{B62E7C83-15EA-4308-BF7A-63CB12300430}"/>
    <pc:docChg chg="modSld">
      <pc:chgData name="Hock Guan TAN (NP)" userId="S::thg@np.edu.sg::e5f7d661-fe1a-47b6-b277-f25b08fa15d4" providerId="AD" clId="Web-{B62E7C83-15EA-4308-BF7A-63CB12300430}" dt="2021-05-11T00:25:43.209" v="114" actId="20577"/>
      <pc:docMkLst>
        <pc:docMk/>
      </pc:docMkLst>
      <pc:sldChg chg="modSp">
        <pc:chgData name="Hock Guan TAN (NP)" userId="S::thg@np.edu.sg::e5f7d661-fe1a-47b6-b277-f25b08fa15d4" providerId="AD" clId="Web-{B62E7C83-15EA-4308-BF7A-63CB12300430}" dt="2021-05-11T00:25:43.209" v="114" actId="20577"/>
        <pc:sldMkLst>
          <pc:docMk/>
          <pc:sldMk cId="1035639890" sldId="802"/>
        </pc:sldMkLst>
        <pc:spChg chg="mod">
          <ac:chgData name="Hock Guan TAN (NP)" userId="S::thg@np.edu.sg::e5f7d661-fe1a-47b6-b277-f25b08fa15d4" providerId="AD" clId="Web-{B62E7C83-15EA-4308-BF7A-63CB12300430}" dt="2021-05-11T00:25:43.209" v="114" actId="20577"/>
          <ac:spMkLst>
            <pc:docMk/>
            <pc:sldMk cId="1035639890" sldId="802"/>
            <ac:spMk id="3" creationId="{00000000-0000-0000-0000-000000000000}"/>
          </ac:spMkLst>
        </pc:spChg>
      </pc:sldChg>
      <pc:sldChg chg="modSp">
        <pc:chgData name="Hock Guan TAN (NP)" userId="S::thg@np.edu.sg::e5f7d661-fe1a-47b6-b277-f25b08fa15d4" providerId="AD" clId="Web-{B62E7C83-15EA-4308-BF7A-63CB12300430}" dt="2021-05-11T00:25:31.990" v="112" actId="20577"/>
        <pc:sldMkLst>
          <pc:docMk/>
          <pc:sldMk cId="1419209671" sldId="803"/>
        </pc:sldMkLst>
        <pc:spChg chg="mod">
          <ac:chgData name="Hock Guan TAN (NP)" userId="S::thg@np.edu.sg::e5f7d661-fe1a-47b6-b277-f25b08fa15d4" providerId="AD" clId="Web-{B62E7C83-15EA-4308-BF7A-63CB12300430}" dt="2021-05-11T00:25:31.990" v="112" actId="20577"/>
          <ac:spMkLst>
            <pc:docMk/>
            <pc:sldMk cId="1419209671" sldId="803"/>
            <ac:spMk id="3" creationId="{00000000-0000-0000-0000-000000000000}"/>
          </ac:spMkLst>
        </pc:spChg>
      </pc:sldChg>
    </pc:docChg>
  </pc:docChgLst>
  <pc:docChgLst>
    <pc:chgData name="Zuriel Shanley Tanyory /CSF" userId="S::s10193642@connect.np.edu.sg::9b0ecaa6-d17f-477d-b75a-0b480fc259d2" providerId="AD" clId="Web-{699B1740-BE37-471A-BAD4-57FA3824C06E}"/>
    <pc:docChg chg="addSld delSld">
      <pc:chgData name="Zuriel Shanley Tanyory /CSF" userId="S::s10193642@connect.np.edu.sg::9b0ecaa6-d17f-477d-b75a-0b480fc259d2" providerId="AD" clId="Web-{699B1740-BE37-471A-BAD4-57FA3824C06E}" dt="2021-06-05T15:15:52.683" v="3"/>
      <pc:docMkLst>
        <pc:docMk/>
      </pc:docMkLst>
      <pc:sldChg chg="new del">
        <pc:chgData name="Zuriel Shanley Tanyory /CSF" userId="S::s10193642@connect.np.edu.sg::9b0ecaa6-d17f-477d-b75a-0b480fc259d2" providerId="AD" clId="Web-{699B1740-BE37-471A-BAD4-57FA3824C06E}" dt="2021-06-05T15:15:52.683" v="3"/>
        <pc:sldMkLst>
          <pc:docMk/>
          <pc:sldMk cId="2148720867" sldId="808"/>
        </pc:sldMkLst>
      </pc:sldChg>
      <pc:sldChg chg="new del">
        <pc:chgData name="Zuriel Shanley Tanyory /CSF" userId="S::s10193642@connect.np.edu.sg::9b0ecaa6-d17f-477d-b75a-0b480fc259d2" providerId="AD" clId="Web-{699B1740-BE37-471A-BAD4-57FA3824C06E}" dt="2021-06-05T15:15:21.855" v="1"/>
        <pc:sldMkLst>
          <pc:docMk/>
          <pc:sldMk cId="3845007799" sldId="808"/>
        </pc:sldMkLst>
      </pc:sldChg>
    </pc:docChg>
  </pc:docChgLst>
  <pc:docChgLst>
    <pc:chgData name="Hock Guan TAN (NP)" userId="S::thg@np.edu.sg::e5f7d661-fe1a-47b6-b277-f25b08fa15d4" providerId="AD" clId="Web-{9E643D38-CC85-431E-BA77-4DC393CD0A80}"/>
    <pc:docChg chg="addSld modSld">
      <pc:chgData name="Hock Guan TAN (NP)" userId="S::thg@np.edu.sg::e5f7d661-fe1a-47b6-b277-f25b08fa15d4" providerId="AD" clId="Web-{9E643D38-CC85-431E-BA77-4DC393CD0A80}" dt="2021-05-12T02:41:21.928" v="9" actId="20577"/>
      <pc:docMkLst>
        <pc:docMk/>
      </pc:docMkLst>
      <pc:sldChg chg="modSp new">
        <pc:chgData name="Hock Guan TAN (NP)" userId="S::thg@np.edu.sg::e5f7d661-fe1a-47b6-b277-f25b08fa15d4" providerId="AD" clId="Web-{9E643D38-CC85-431E-BA77-4DC393CD0A80}" dt="2021-05-12T02:41:21.928" v="9" actId="20577"/>
        <pc:sldMkLst>
          <pc:docMk/>
          <pc:sldMk cId="1221761337" sldId="806"/>
        </pc:sldMkLst>
        <pc:spChg chg="mod">
          <ac:chgData name="Hock Guan TAN (NP)" userId="S::thg@np.edu.sg::e5f7d661-fe1a-47b6-b277-f25b08fa15d4" providerId="AD" clId="Web-{9E643D38-CC85-431E-BA77-4DC393CD0A80}" dt="2021-05-12T02:40:29.317" v="2" actId="20577"/>
          <ac:spMkLst>
            <pc:docMk/>
            <pc:sldMk cId="1221761337" sldId="806"/>
            <ac:spMk id="2" creationId="{2FB73404-6D12-4035-8759-2CB4661EA114}"/>
          </ac:spMkLst>
        </pc:spChg>
        <pc:spChg chg="mod">
          <ac:chgData name="Hock Guan TAN (NP)" userId="S::thg@np.edu.sg::e5f7d661-fe1a-47b6-b277-f25b08fa15d4" providerId="AD" clId="Web-{9E643D38-CC85-431E-BA77-4DC393CD0A80}" dt="2021-05-12T02:41:21.928" v="9" actId="20577"/>
          <ac:spMkLst>
            <pc:docMk/>
            <pc:sldMk cId="1221761337" sldId="806"/>
            <ac:spMk id="3" creationId="{9E70FAE2-6B73-4133-8795-E210DFF4C5A9}"/>
          </ac:spMkLst>
        </pc:spChg>
      </pc:sldChg>
    </pc:docChg>
  </pc:docChgLst>
  <pc:docChgLst>
    <pc:chgData name="Hock Guan TAN (NP)" userId="S::thg@np.edu.sg::e5f7d661-fe1a-47b6-b277-f25b08fa15d4" providerId="AD" clId="Web-{0B543E3B-02B7-43EA-8E79-8F65579CADBE}"/>
    <pc:docChg chg="addSld modSld">
      <pc:chgData name="Hock Guan TAN (NP)" userId="S::thg@np.edu.sg::e5f7d661-fe1a-47b6-b277-f25b08fa15d4" providerId="AD" clId="Web-{0B543E3B-02B7-43EA-8E79-8F65579CADBE}" dt="2021-05-12T02:13:00.779" v="37"/>
      <pc:docMkLst>
        <pc:docMk/>
      </pc:docMkLst>
      <pc:sldChg chg="modSp">
        <pc:chgData name="Hock Guan TAN (NP)" userId="S::thg@np.edu.sg::e5f7d661-fe1a-47b6-b277-f25b08fa15d4" providerId="AD" clId="Web-{0B543E3B-02B7-43EA-8E79-8F65579CADBE}" dt="2021-05-12T02:12:39.544" v="33" actId="20577"/>
        <pc:sldMkLst>
          <pc:docMk/>
          <pc:sldMk cId="1633427835" sldId="758"/>
        </pc:sldMkLst>
        <pc:spChg chg="mod">
          <ac:chgData name="Hock Guan TAN (NP)" userId="S::thg@np.edu.sg::e5f7d661-fe1a-47b6-b277-f25b08fa15d4" providerId="AD" clId="Web-{0B543E3B-02B7-43EA-8E79-8F65579CADBE}" dt="2021-05-12T02:12:39.544" v="33" actId="20577"/>
          <ac:spMkLst>
            <pc:docMk/>
            <pc:sldMk cId="1633427835" sldId="758"/>
            <ac:spMk id="5" creationId="{00000000-0000-0000-0000-000000000000}"/>
          </ac:spMkLst>
        </pc:spChg>
      </pc:sldChg>
      <pc:sldChg chg="addSp delSp modSp new mod modClrScheme chgLayout">
        <pc:chgData name="Hock Guan TAN (NP)" userId="S::thg@np.edu.sg::e5f7d661-fe1a-47b6-b277-f25b08fa15d4" providerId="AD" clId="Web-{0B543E3B-02B7-43EA-8E79-8F65579CADBE}" dt="2021-05-12T02:13:00.779" v="37"/>
        <pc:sldMkLst>
          <pc:docMk/>
          <pc:sldMk cId="1186445954" sldId="805"/>
        </pc:sldMkLst>
        <pc:spChg chg="add del mod">
          <ac:chgData name="Hock Guan TAN (NP)" userId="S::thg@np.edu.sg::e5f7d661-fe1a-47b6-b277-f25b08fa15d4" providerId="AD" clId="Web-{0B543E3B-02B7-43EA-8E79-8F65579CADBE}" dt="2021-05-12T02:13:00.779" v="37"/>
          <ac:spMkLst>
            <pc:docMk/>
            <pc:sldMk cId="1186445954" sldId="805"/>
            <ac:spMk id="7" creationId="{95AADF04-BE6A-4E23-A9CA-C28CBC1BB63B}"/>
          </ac:spMkLst>
        </pc:spChg>
        <pc:picChg chg="add mod">
          <ac:chgData name="Hock Guan TAN (NP)" userId="S::thg@np.edu.sg::e5f7d661-fe1a-47b6-b277-f25b08fa15d4" providerId="AD" clId="Web-{0B543E3B-02B7-43EA-8E79-8F65579CADBE}" dt="2021-05-12T02:12:55.357" v="36"/>
          <ac:picMkLst>
            <pc:docMk/>
            <pc:sldMk cId="1186445954" sldId="805"/>
            <ac:picMk id="2" creationId="{CC302872-3E5E-431F-9585-BB8047371CF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731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defRPr>
            </a:lvl1pPr>
          </a:lstStyle>
          <a:p>
            <a:pPr>
              <a:defRPr/>
            </a:pPr>
            <a:endParaRPr lang="en-US" alt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defRPr>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119063" y="746125"/>
            <a:ext cx="6545262"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defRPr>
            </a:lvl1pPr>
          </a:lstStyle>
          <a:p>
            <a:pPr>
              <a:defRPr/>
            </a:pPr>
            <a:endParaRPr lang="en-US" alt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DF7D8D15-C1EE-4187-BFF7-4E97858134BB}" type="slidenum">
              <a:rPr lang="en-GB" altLang="en-US"/>
              <a:pPr>
                <a:defRPr/>
              </a:pPr>
              <a:t>‹#›</a:t>
            </a:fld>
            <a:endParaRPr lang="en-GB" altLang="en-US"/>
          </a:p>
        </p:txBody>
      </p:sp>
    </p:spTree>
    <p:extLst>
      <p:ext uri="{BB962C8B-B14F-4D97-AF65-F5344CB8AC3E}">
        <p14:creationId xmlns:p14="http://schemas.microsoft.com/office/powerpoint/2010/main" val="37626257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58652376-84BA-45EB-ADF9-F8917EE4E4FE}" type="slidenum">
              <a:rPr lang="en-GB" altLang="en-US" sz="1000" smtClean="0">
                <a:latin typeface="Arial" panose="020B0604020202020204" pitchFamily="34" charset="0"/>
              </a:rPr>
              <a:pPr/>
              <a:t>1</a:t>
            </a:fld>
            <a:endParaRPr lang="en-GB" altLang="en-US" sz="1000" dirty="0">
              <a:latin typeface="Arial" panose="020B0604020202020204" pitchFamily="34" charset="0"/>
            </a:endParaRPr>
          </a:p>
        </p:txBody>
      </p:sp>
      <p:sp>
        <p:nvSpPr>
          <p:cNvPr id="5123" name="Rectangle 2"/>
          <p:cNvSpPr>
            <a:spLocks noGrp="1" noRot="1" noChangeAspect="1" noChangeArrowheads="1" noTextEdit="1"/>
          </p:cNvSpPr>
          <p:nvPr>
            <p:ph type="sldImg"/>
          </p:nvPr>
        </p:nvSpPr>
        <p:spPr>
          <a:xfrm>
            <a:off x="119063" y="746125"/>
            <a:ext cx="6545262" cy="3683000"/>
          </a:xfrm>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en-US" dirty="0">
                <a:latin typeface="Arial" panose="020B0604020202020204" pitchFamily="34" charset="0"/>
              </a:rPr>
              <a:t>Left-hand Bar – Replace FSP by your module code and X by the lecture number.</a:t>
            </a:r>
          </a:p>
          <a:p>
            <a:pPr marL="228600" indent="-228600">
              <a:buFontTx/>
              <a:buAutoNum type="arabicPeriod"/>
            </a:pPr>
            <a:r>
              <a:rPr lang="en-US" altLang="en-US" dirty="0">
                <a:latin typeface="Arial" panose="020B0604020202020204" pitchFamily="34" charset="0"/>
              </a:rPr>
              <a:t>Replace Lecture Title</a:t>
            </a:r>
          </a:p>
          <a:p>
            <a:pPr marL="228600" indent="-228600">
              <a:buFontTx/>
              <a:buAutoNum type="arabicPeriod"/>
            </a:pPr>
            <a:r>
              <a:rPr lang="en-US" altLang="en-US" dirty="0">
                <a:latin typeface="Arial" panose="020B0604020202020204" pitchFamily="34" charset="0"/>
              </a:rPr>
              <a:t>Replace &lt; Module Name &gt;</a:t>
            </a:r>
          </a:p>
          <a:p>
            <a:pPr marL="228600" indent="-228600">
              <a:buFontTx/>
              <a:buAutoNum type="arabicPeriod"/>
            </a:pPr>
            <a:r>
              <a:rPr lang="en-US" altLang="en-US" dirty="0">
                <a:latin typeface="Arial" panose="020B0604020202020204" pitchFamily="34" charset="0"/>
              </a:rPr>
              <a:t>Replace Year and Semester if necessary</a:t>
            </a:r>
          </a:p>
        </p:txBody>
      </p:sp>
    </p:spTree>
    <p:extLst>
      <p:ext uri="{BB962C8B-B14F-4D97-AF65-F5344CB8AC3E}">
        <p14:creationId xmlns:p14="http://schemas.microsoft.com/office/powerpoint/2010/main" val="1213950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1219200" y="609600"/>
            <a:ext cx="10160000" cy="838200"/>
          </a:xfrm>
          <a:solidFill>
            <a:srgbClr val="0000FF"/>
          </a:solidFill>
          <a:ln w="9525"/>
        </p:spPr>
        <p:txBody>
          <a:bodyPr anchor="b"/>
          <a:lstStyle>
            <a:lvl1pPr algn="ctr">
              <a:defRPr sz="4400">
                <a:solidFill>
                  <a:srgbClr val="FFFF00"/>
                </a:solidFill>
                <a:effectLst/>
              </a:defRPr>
            </a:lvl1pPr>
          </a:lstStyle>
          <a:p>
            <a:r>
              <a:rPr lang="en-US"/>
              <a:t>Chapter</a:t>
            </a:r>
          </a:p>
        </p:txBody>
      </p:sp>
      <p:sp>
        <p:nvSpPr>
          <p:cNvPr id="49155" name="Rectangle 3"/>
          <p:cNvSpPr>
            <a:spLocks noGrp="1" noChangeArrowheads="1"/>
          </p:cNvSpPr>
          <p:nvPr>
            <p:ph type="subTitle" idx="1"/>
          </p:nvPr>
        </p:nvSpPr>
        <p:spPr>
          <a:xfrm>
            <a:off x="5384800" y="2743200"/>
            <a:ext cx="5892800" cy="2895600"/>
          </a:xfrm>
        </p:spPr>
        <p:txBody>
          <a:bodyPr/>
          <a:lstStyle>
            <a:lvl1pPr marL="0" indent="0">
              <a:buFont typeface="Wingdings" pitchFamily="2" charset="2"/>
              <a:buNone/>
              <a:defRPr sz="32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4027904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42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94800" y="0"/>
            <a:ext cx="29972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87884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16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70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Tree>
    <p:extLst>
      <p:ext uri="{BB962C8B-B14F-4D97-AF65-F5344CB8AC3E}">
        <p14:creationId xmlns:p14="http://schemas.microsoft.com/office/powerpoint/2010/main" val="75524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066800"/>
            <a:ext cx="5334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1066800"/>
            <a:ext cx="5334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07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42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u="none">
                <a:effectLst/>
              </a:defRPr>
            </a:lvl1pPr>
          </a:lstStyle>
          <a:p>
            <a:r>
              <a:rPr lang="en-US" dirty="0"/>
              <a:t>Click to edit Master title style</a:t>
            </a:r>
          </a:p>
        </p:txBody>
      </p:sp>
    </p:spTree>
    <p:extLst>
      <p:ext uri="{BB962C8B-B14F-4D97-AF65-F5344CB8AC3E}">
        <p14:creationId xmlns:p14="http://schemas.microsoft.com/office/powerpoint/2010/main" val="107616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6424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110358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08000" y="1066800"/>
            <a:ext cx="10871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4" name="Rectangle 16"/>
          <p:cNvSpPr>
            <a:spLocks noChangeArrowheads="1"/>
          </p:cNvSpPr>
          <p:nvPr userDrawn="1"/>
        </p:nvSpPr>
        <p:spPr bwMode="auto">
          <a:xfrm>
            <a:off x="2235200" y="6400800"/>
            <a:ext cx="6604000" cy="381000"/>
          </a:xfrm>
          <a:prstGeom prst="rect">
            <a:avLst/>
          </a:prstGeom>
          <a:noFill/>
          <a:ln w="9525">
            <a:noFill/>
            <a:miter lim="800000"/>
            <a:headEnd/>
            <a:tailEnd/>
          </a:ln>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ct val="50000"/>
              </a:spcBef>
              <a:defRPr/>
            </a:pPr>
            <a:r>
              <a:rPr lang="en-US" altLang="en-US" sz="1200" dirty="0">
                <a:latin typeface="Arial Narrow" panose="020B0606020202030204" pitchFamily="34" charset="0"/>
              </a:rPr>
              <a:t>Diploma in CSF		              </a:t>
            </a:r>
            <a:r>
              <a:rPr lang="en-GB" sz="1200" b="0" kern="0" dirty="0">
                <a:solidFill>
                  <a:srgbClr val="0033CC"/>
                </a:solidFill>
                <a:effectLst>
                  <a:outerShdw blurRad="38100" dist="38100" dir="2700000" algn="tl">
                    <a:srgbClr val="C0C0C0"/>
                  </a:outerShdw>
                </a:effectLst>
              </a:rPr>
              <a:t>Reconnaissance             </a:t>
            </a:r>
          </a:p>
          <a:p>
            <a:pPr lvl="1">
              <a:spcBef>
                <a:spcPts val="0"/>
              </a:spcBef>
              <a:defRPr/>
            </a:pPr>
            <a:r>
              <a:rPr lang="en-US" altLang="en-US" sz="1200" dirty="0">
                <a:latin typeface="Arial Narrow" panose="020B0606020202030204" pitchFamily="34" charset="0"/>
              </a:rPr>
              <a:t>EH  AY20/21 </a:t>
            </a:r>
            <a:r>
              <a:rPr lang="en-US" altLang="en-US" sz="1200" dirty="0" err="1">
                <a:latin typeface="Arial Narrow" panose="020B0606020202030204" pitchFamily="34" charset="0"/>
              </a:rPr>
              <a:t>Sem</a:t>
            </a:r>
            <a:r>
              <a:rPr lang="en-US" altLang="en-US" sz="1200" dirty="0">
                <a:latin typeface="Arial Narrow" panose="020B0606020202030204" pitchFamily="34" charset="0"/>
              </a:rPr>
              <a:t> 5		                          Slide </a:t>
            </a:r>
            <a:fld id="{B3DEAB90-769D-463E-BD21-073D094AAA1B}" type="slidenum">
              <a:rPr lang="en-US" altLang="en-US" sz="1200" smtClean="0">
                <a:latin typeface="Arial Narrow" panose="020B0606020202030204" pitchFamily="34" charset="0"/>
              </a:rPr>
              <a:pPr lvl="1">
                <a:spcBef>
                  <a:spcPts val="0"/>
                </a:spcBef>
                <a:defRPr/>
              </a:pPr>
              <a:t>‹#›</a:t>
            </a:fld>
            <a:endParaRPr lang="en-US" altLang="en-US" sz="1200" dirty="0">
              <a:latin typeface="Arial Narrow" panose="020B0606020202030204" pitchFamily="34" charset="0"/>
            </a:endParaRPr>
          </a:p>
        </p:txBody>
      </p:sp>
      <p:sp>
        <p:nvSpPr>
          <p:cNvPr id="1028" name="Line 17"/>
          <p:cNvSpPr>
            <a:spLocks noChangeShapeType="1"/>
          </p:cNvSpPr>
          <p:nvPr userDrawn="1"/>
        </p:nvSpPr>
        <p:spPr bwMode="auto">
          <a:xfrm>
            <a:off x="609600" y="6248400"/>
            <a:ext cx="1087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48146" name="Rectangle 18"/>
          <p:cNvSpPr>
            <a:spLocks noChangeArrowheads="1"/>
          </p:cNvSpPr>
          <p:nvPr userDrawn="1"/>
        </p:nvSpPr>
        <p:spPr bwMode="auto">
          <a:xfrm>
            <a:off x="0" y="-38100"/>
            <a:ext cx="12192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defRPr/>
            </a:pPr>
            <a:endParaRPr lang="en-US" altLang="en-US" sz="2400"/>
          </a:p>
        </p:txBody>
      </p:sp>
      <p:sp>
        <p:nvSpPr>
          <p:cNvPr id="48130" name="Rectangle 2"/>
          <p:cNvSpPr>
            <a:spLocks noGrp="1" noChangeArrowheads="1"/>
          </p:cNvSpPr>
          <p:nvPr>
            <p:ph type="title"/>
          </p:nvPr>
        </p:nvSpPr>
        <p:spPr bwMode="auto">
          <a:xfrm>
            <a:off x="0" y="0"/>
            <a:ext cx="119888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Title</a:t>
            </a:r>
          </a:p>
        </p:txBody>
      </p:sp>
      <p:pic>
        <p:nvPicPr>
          <p:cNvPr id="1031"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08000" y="6270630"/>
            <a:ext cx="22860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8839200" y="6400800"/>
            <a:ext cx="2540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sz="1200" dirty="0"/>
              <a:t>  Last update: </a:t>
            </a:r>
            <a:fld id="{49E9EE40-A8B8-4C07-8101-8ABA5D5CDEBC}" type="datetime1">
              <a:rPr lang="en-US" sz="1200" smtClean="0"/>
              <a:t>6/5/2021</a:t>
            </a:fld>
            <a:endParaRPr lang="en-US" sz="1200" dirty="0"/>
          </a:p>
        </p:txBody>
      </p:sp>
      <p:sp>
        <p:nvSpPr>
          <p:cNvPr id="3" name="TextBox 2">
            <a:extLst>
              <a:ext uri="{FF2B5EF4-FFF2-40B4-BE49-F238E27FC236}">
                <a16:creationId xmlns:a16="http://schemas.microsoft.com/office/drawing/2014/main" id="{1EEE2D80-03BE-43A3-BF10-672618B74666}"/>
              </a:ext>
            </a:extLst>
          </p:cNvPr>
          <p:cNvSpPr txBox="1"/>
          <p:nvPr>
            <p:extLst>
              <p:ext uri="{1162E1C5-73C7-4A58-AE30-91384D911F3F}">
                <p184:classification xmlns:p184="http://schemas.microsoft.com/office/powerpoint/2018/4/main" val="hdr"/>
              </p:ext>
            </p:extLst>
          </p:nvPr>
        </p:nvSpPr>
        <p:spPr>
          <a:xfrm>
            <a:off x="0" y="0"/>
            <a:ext cx="1404938" cy="167640"/>
          </a:xfrm>
          <a:prstGeom prst="rect">
            <a:avLst/>
          </a:prstGeom>
        </p:spPr>
        <p:txBody>
          <a:bodyPr horzOverflow="overflow" lIns="0" tIns="0" rIns="0" bIns="0">
            <a:spAutoFit/>
          </a:bodyPr>
          <a:lstStyle/>
          <a:p>
            <a:pPr algn="l"/>
            <a:r>
              <a:rPr lang="en-US" sz="1100">
                <a:solidFill>
                  <a:srgbClr val="000000"/>
                </a:solidFill>
                <a:latin typeface="Calibri" panose="020F0502020204030204" pitchFamily="34" charset="0"/>
                <a:cs typeface="Calibri" panose="020F0502020204030204" pitchFamily="34" charset="0"/>
              </a:rPr>
              <a:t>                    Official Open</a:t>
            </a:r>
          </a:p>
        </p:txBody>
      </p:sp>
    </p:spTree>
  </p:cSld>
  <p:clrMap bg1="lt1" tx1="dk1" bg2="lt2" tx2="dk2" accent1="accent1" accent2="accent2" accent3="accent3" accent4="accent4" accent5="accent5" accent6="accent6" hlink="hlink" folHlink="folHlink"/>
  <p:sldLayoutIdLst>
    <p:sldLayoutId id="2147483901"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189"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377"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566"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754"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file:///C:\Users\thg\OneDrive%20-%20Ngee%20Ann%20Polytechnic\Documents\cmdiv_5930a97ed794492ea809a366b98c9aaa" TargetMode="External"/><Relationship Id="rId2" Type="http://schemas.openxmlformats.org/officeDocument/2006/relationships/hyperlink" Target="https://mel.np.edu.sg/webapps/blackboard/content/listContentEditable.jsp?content_id=_3884399_1&amp;course_id=_51105_1#contextMenu" TargetMode="External"/><Relationship Id="rId1" Type="http://schemas.openxmlformats.org/officeDocument/2006/relationships/slideLayout" Target="../slideLayouts/slideLayout3.xml"/><Relationship Id="rId4" Type="http://schemas.openxmlformats.org/officeDocument/2006/relationships/hyperlink" Target="https://mel.np.edu.sg/webapps/blackboard/content/listContentEditable.jsp?content_id=_3884399_1&amp;course_id=_51105_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miloserdov.org/?p=40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hyperlink" Target="https://miloserdov.org/?p=459"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teckk2.github.io/wifi%20pentesting/2018/08/09/Cracking-WPA-WPA2-Enterprise.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vanhauser-thc" TargetMode="External"/><Relationship Id="rId2" Type="http://schemas.openxmlformats.org/officeDocument/2006/relationships/hyperlink" Target="https://github.com/vanhauser-thc/thc-hydra"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AEfKJ122BMg" TargetMode="External"/><Relationship Id="rId2" Type="http://schemas.openxmlformats.org/officeDocument/2006/relationships/hyperlink" Target="https://www.youtube.com/watch?v=vgbP0AQ5bt4"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ecuritytutorials.co.uk/brute-forcing-passwords-with-thc-hydra/"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1.xml.rels><?xml version="1.0" encoding="UTF-8" standalone="yes"?>
<Relationships xmlns="http://schemas.openxmlformats.org/package/2006/relationships"><Relationship Id="rId2" Type="http://schemas.openxmlformats.org/officeDocument/2006/relationships/hyperlink" Target="https://hackertarget.com/brute-forcing-passwords-with-ncrack-hydra-and-medusa/"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ChangeArrowheads="1"/>
          </p:cNvSpPr>
          <p:nvPr/>
        </p:nvSpPr>
        <p:spPr bwMode="auto">
          <a:xfrm>
            <a:off x="9331" y="4"/>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dirty="0">
              <a:latin typeface="Verdana" panose="020B0604030504040204" pitchFamily="34" charset="0"/>
            </a:endParaRPr>
          </a:p>
        </p:txBody>
      </p:sp>
      <p:sp>
        <p:nvSpPr>
          <p:cNvPr id="129027" name="Rectangle 3"/>
          <p:cNvSpPr>
            <a:spLocks noGrp="1" noChangeArrowheads="1"/>
          </p:cNvSpPr>
          <p:nvPr>
            <p:ph type="subTitle" idx="1"/>
          </p:nvPr>
        </p:nvSpPr>
        <p:spPr>
          <a:xfrm>
            <a:off x="2590800" y="1600200"/>
            <a:ext cx="8534400" cy="1752600"/>
          </a:xfrm>
        </p:spPr>
        <p:txBody>
          <a:bodyPr/>
          <a:lstStyle/>
          <a:p>
            <a:pPr algn="ctr">
              <a:lnSpc>
                <a:spcPct val="130000"/>
              </a:lnSpc>
              <a:defRPr/>
            </a:pPr>
            <a:r>
              <a:rPr lang="en-GB" altLang="en-US" sz="4000" dirty="0">
                <a:solidFill>
                  <a:srgbClr val="0033CC"/>
                </a:solidFill>
              </a:rPr>
              <a:t>Scanning and Pen-Test Network Perimeter Devices </a:t>
            </a:r>
          </a:p>
        </p:txBody>
      </p:sp>
      <p:sp>
        <p:nvSpPr>
          <p:cNvPr id="129038" name="Rectangle 14"/>
          <p:cNvSpPr>
            <a:spLocks noChangeArrowheads="1"/>
          </p:cNvSpPr>
          <p:nvPr/>
        </p:nvSpPr>
        <p:spPr bwMode="auto">
          <a:xfrm>
            <a:off x="4114800" y="4648200"/>
            <a:ext cx="5486400" cy="1295400"/>
          </a:xfrm>
          <a:prstGeom prst="rect">
            <a:avLst/>
          </a:prstGeom>
          <a:noFill/>
          <a:ln w="9525">
            <a:noFill/>
            <a:miter lim="800000"/>
            <a:headEnd/>
            <a:tailEnd/>
          </a:ln>
        </p:spPr>
        <p:txBody>
          <a:bodyPr lIns="91440" tIns="45720" rIns="91440" bIns="45720" anchor="t"/>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a:lnSpc>
                <a:spcPct val="90000"/>
              </a:lnSpc>
              <a:spcBef>
                <a:spcPct val="20000"/>
              </a:spcBef>
              <a:buClr>
                <a:schemeClr val="tx2"/>
              </a:buClr>
              <a:buSzPct val="140000"/>
              <a:buFont typeface="Wingdings" pitchFamily="2" charset="2"/>
              <a:buNone/>
              <a:defRPr/>
            </a:pPr>
            <a:r>
              <a:rPr kumimoji="1" lang="en-GB" altLang="en-US" b="1" dirty="0">
                <a:latin typeface="Arial Narrow" pitchFamily="34" charset="0"/>
              </a:rPr>
              <a:t>Ethical Hacking</a:t>
            </a:r>
          </a:p>
          <a:p>
            <a:pPr algn="ctr">
              <a:lnSpc>
                <a:spcPct val="90000"/>
              </a:lnSpc>
              <a:spcBef>
                <a:spcPct val="20000"/>
              </a:spcBef>
              <a:buClr>
                <a:schemeClr val="tx2"/>
              </a:buClr>
              <a:buSzPct val="140000"/>
              <a:buFont typeface="Wingdings" pitchFamily="2" charset="2"/>
              <a:buNone/>
              <a:defRPr/>
            </a:pPr>
            <a:r>
              <a:rPr kumimoji="1" lang="en-GB" altLang="en-US" dirty="0">
                <a:latin typeface="Arial Narrow"/>
              </a:rPr>
              <a:t>Diploma in </a:t>
            </a:r>
            <a:r>
              <a:rPr kumimoji="1" lang="en-US" altLang="en-US" dirty="0">
                <a:latin typeface="Arial Narrow"/>
              </a:rPr>
              <a:t>CSF</a:t>
            </a:r>
            <a:endParaRPr kumimoji="1" lang="en-GB" altLang="en-US" dirty="0">
              <a:latin typeface="Arial Narrow"/>
            </a:endParaRPr>
          </a:p>
          <a:p>
            <a:pPr algn="ctr">
              <a:lnSpc>
                <a:spcPct val="90000"/>
              </a:lnSpc>
              <a:spcBef>
                <a:spcPct val="20000"/>
              </a:spcBef>
              <a:buClr>
                <a:schemeClr val="tx2"/>
              </a:buClr>
              <a:buSzPct val="140000"/>
              <a:buFont typeface="Wingdings" pitchFamily="2" charset="2"/>
              <a:buNone/>
              <a:defRPr/>
            </a:pPr>
            <a:r>
              <a:rPr kumimoji="1" lang="en-GB" altLang="en-US" dirty="0">
                <a:latin typeface="Arial Narrow"/>
              </a:rPr>
              <a:t>Year 3 (2021/22), Semester </a:t>
            </a:r>
            <a:r>
              <a:rPr kumimoji="1" lang="en-US" altLang="zh-CN" dirty="0">
                <a:latin typeface="Arial Narrow"/>
              </a:rPr>
              <a:t>5</a:t>
            </a:r>
            <a:endParaRPr kumimoji="1" lang="en-GB" altLang="en-US" sz="4000" dirty="0">
              <a:effectLst>
                <a:outerShdw blurRad="38100" dist="38100" dir="2700000" algn="tl">
                  <a:srgbClr val="C0C0C0"/>
                </a:outerShdw>
              </a:effectLst>
              <a:latin typeface="Arial Narrow"/>
            </a:endParaRPr>
          </a:p>
        </p:txBody>
      </p:sp>
      <p:sp>
        <p:nvSpPr>
          <p:cNvPr id="4103" name="Line 15"/>
          <p:cNvSpPr>
            <a:spLocks noChangeShapeType="1"/>
          </p:cNvSpPr>
          <p:nvPr/>
        </p:nvSpPr>
        <p:spPr bwMode="auto">
          <a:xfrm>
            <a:off x="1752600" y="1143000"/>
            <a:ext cx="10439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pic>
        <p:nvPicPr>
          <p:cNvPr id="4104" name="Picture 16" descr="School of 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8885"/>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9332" y="582914"/>
            <a:ext cx="1743268" cy="461665"/>
          </a:xfrm>
          <a:prstGeom prst="rect">
            <a:avLst/>
          </a:prstGeom>
          <a:noFill/>
          <a:ln w="9525">
            <a:noFill/>
            <a:miter lim="800000"/>
            <a:headEnd/>
            <a:tailEnd/>
          </a:ln>
          <a:effectLst/>
        </p:spPr>
        <p:txBody>
          <a:bodyPr wrap="square">
            <a:spAutoFit/>
          </a:bodyPr>
          <a:lstStyle/>
          <a:p>
            <a:pPr eaLnBrk="1" hangingPunct="1">
              <a:spcBef>
                <a:spcPct val="50000"/>
              </a:spcBef>
              <a:defRPr/>
            </a:pPr>
            <a:r>
              <a:rPr lang="en-GB" b="1" dirty="0">
                <a:solidFill>
                  <a:schemeClr val="bg1"/>
                </a:solidFill>
                <a:latin typeface="Tahoma" pitchFamily="34" charset="0"/>
              </a:rPr>
              <a:t>Lecture </a:t>
            </a:r>
            <a:r>
              <a:rPr lang="en-US" b="1" dirty="0">
                <a:solidFill>
                  <a:schemeClr val="bg1"/>
                </a:solidFill>
                <a:latin typeface="Tahoma" pitchFamily="34" charset="0"/>
              </a:rPr>
              <a:t>4</a:t>
            </a:r>
            <a:endParaRPr lang="en-GB" b="1" dirty="0">
              <a:solidFill>
                <a:srgbClr val="FF0000"/>
              </a:solidFill>
              <a:latin typeface="Tahom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Network Perimeter</a:t>
            </a:r>
            <a:endParaRPr lang="en-SG" b="0" dirty="0"/>
          </a:p>
        </p:txBody>
      </p:sp>
      <p:sp>
        <p:nvSpPr>
          <p:cNvPr id="3" name="Content Placeholder 2"/>
          <p:cNvSpPr>
            <a:spLocks noGrp="1"/>
          </p:cNvSpPr>
          <p:nvPr>
            <p:ph idx="1"/>
          </p:nvPr>
        </p:nvSpPr>
        <p:spPr>
          <a:xfrm>
            <a:off x="508000" y="1066800"/>
            <a:ext cx="10871200" cy="5486400"/>
          </a:xfrm>
        </p:spPr>
        <p:txBody>
          <a:bodyPr>
            <a:normAutofit fontScale="92500" lnSpcReduction="10000"/>
          </a:bodyPr>
          <a:lstStyle/>
          <a:p>
            <a:r>
              <a:rPr lang="en-US" sz="2200" b="0" dirty="0"/>
              <a:t>A </a:t>
            </a:r>
            <a:r>
              <a:rPr lang="en-US" sz="2200" dirty="0"/>
              <a:t>Network Perimeter</a:t>
            </a:r>
            <a:r>
              <a:rPr lang="en-US" sz="2200" b="0" dirty="0"/>
              <a:t> can be referred to as a secured boundary between the private network, often a company’s internal network, and the public facing side of a network, often the Internet.</a:t>
            </a:r>
          </a:p>
          <a:p>
            <a:endParaRPr lang="en-US" sz="2800" b="0" dirty="0"/>
          </a:p>
          <a:p>
            <a:endParaRPr lang="en-US" sz="2800" b="0" dirty="0"/>
          </a:p>
          <a:p>
            <a:endParaRPr lang="en-US" sz="2800" b="0" dirty="0"/>
          </a:p>
          <a:p>
            <a:endParaRPr lang="en-US" sz="2800" b="0" dirty="0"/>
          </a:p>
          <a:p>
            <a:endParaRPr lang="en-US" sz="2800" b="0" dirty="0"/>
          </a:p>
          <a:p>
            <a:endParaRPr lang="en-US" sz="2800" b="0" dirty="0"/>
          </a:p>
          <a:p>
            <a:endParaRPr lang="en-US" sz="2800" b="0" dirty="0"/>
          </a:p>
          <a:p>
            <a:endParaRPr lang="en-US" sz="2800" b="0" dirty="0"/>
          </a:p>
          <a:p>
            <a:endParaRPr lang="en-US" sz="2800" b="0" dirty="0"/>
          </a:p>
          <a:p>
            <a:r>
              <a:rPr lang="en-US" sz="2000" b="0" dirty="0"/>
              <a:t>In the above network architecture diagram, there is a network perimeter protecting the Internal Network of the target organization. However, there is also another network perimeter defending the devices in the DMZ area</a:t>
            </a:r>
            <a:endParaRPr lang="en-SG" sz="2000" b="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752600"/>
            <a:ext cx="7521592" cy="3513124"/>
          </a:xfrm>
          <a:prstGeom prst="rect">
            <a:avLst/>
          </a:prstGeom>
        </p:spPr>
      </p:pic>
    </p:spTree>
    <p:custDataLst>
      <p:tags r:id="rId1"/>
    </p:custDataLst>
    <p:extLst>
      <p:ext uri="{BB962C8B-B14F-4D97-AF65-F5344CB8AC3E}">
        <p14:creationId xmlns:p14="http://schemas.microsoft.com/office/powerpoint/2010/main" val="2829550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Network Perimeter Devices can be referred to as devices that are exposed to external network and each device has its own Public IP address.</a:t>
            </a:r>
          </a:p>
          <a:p>
            <a:pPr marL="0" indent="0">
              <a:buNone/>
            </a:pPr>
            <a:endParaRPr lang="en-US" sz="2400" dirty="0"/>
          </a:p>
          <a:p>
            <a:r>
              <a:rPr lang="en-US" sz="2400" dirty="0"/>
              <a:t>The network security devices in the above example would then be </a:t>
            </a:r>
            <a:r>
              <a:rPr lang="en-US" sz="2400" u="sng" dirty="0"/>
              <a:t>the router </a:t>
            </a:r>
            <a:r>
              <a:rPr lang="en-US" sz="2400" dirty="0"/>
              <a:t>and the </a:t>
            </a:r>
            <a:r>
              <a:rPr lang="en-US" sz="2400" u="sng" dirty="0"/>
              <a:t>two firewalls</a:t>
            </a:r>
            <a:r>
              <a:rPr lang="en-US" sz="2400" dirty="0"/>
              <a:t>. These devices need to be properly configured to protect the assets in the organization.</a:t>
            </a:r>
            <a:br>
              <a:rPr lang="en-US" sz="2400" dirty="0"/>
            </a:br>
            <a:br>
              <a:rPr lang="en-US" sz="2400" dirty="0"/>
            </a:br>
            <a:r>
              <a:rPr lang="en-US" sz="2400" dirty="0"/>
              <a:t>For the purpose of this lesson, we assume a network infrastructure without other network security devices such as Intrusion Detection System (IDS) and Intrusion Prevention System (IPS).</a:t>
            </a:r>
          </a:p>
          <a:p>
            <a:pPr marL="0" indent="0">
              <a:buNone/>
            </a:pPr>
            <a:br>
              <a:rPr lang="en-US" sz="2400" dirty="0"/>
            </a:br>
            <a:endParaRPr lang="en-US" sz="2400" dirty="0"/>
          </a:p>
          <a:p>
            <a:endParaRPr lang="en-SG" sz="2400" dirty="0"/>
          </a:p>
        </p:txBody>
      </p:sp>
    </p:spTree>
    <p:custDataLst>
      <p:tags r:id="rId1"/>
    </p:custDataLst>
    <p:extLst>
      <p:ext uri="{BB962C8B-B14F-4D97-AF65-F5344CB8AC3E}">
        <p14:creationId xmlns:p14="http://schemas.microsoft.com/office/powerpoint/2010/main" val="93448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676400" y="1981200"/>
            <a:ext cx="9296400" cy="1524000"/>
          </a:xfrm>
        </p:spPr>
        <p:txBody>
          <a:bodyPr/>
          <a:lstStyle/>
          <a:p>
            <a:pPr algn="ctr"/>
            <a:r>
              <a:rPr lang="en-US" sz="4800" dirty="0"/>
              <a:t>Scanning for Network Perimeter Devices </a:t>
            </a:r>
          </a:p>
        </p:txBody>
      </p:sp>
    </p:spTree>
    <p:extLst>
      <p:ext uri="{BB962C8B-B14F-4D97-AF65-F5344CB8AC3E}">
        <p14:creationId xmlns:p14="http://schemas.microsoft.com/office/powerpoint/2010/main" val="1869348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Perimeter devices are usually public facing devices. In another word, each of them will make use of a public IP address. </a:t>
            </a:r>
          </a:p>
          <a:p>
            <a:r>
              <a:rPr lang="en-US" sz="2800" dirty="0"/>
              <a:t>For that matter, there are subjected to attack and each of them can serve as an Entry Point into the network once it is penetrated or by-passed.</a:t>
            </a:r>
          </a:p>
        </p:txBody>
      </p:sp>
    </p:spTree>
    <p:extLst>
      <p:ext uri="{BB962C8B-B14F-4D97-AF65-F5344CB8AC3E}">
        <p14:creationId xmlns:p14="http://schemas.microsoft.com/office/powerpoint/2010/main" val="219005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1988800" cy="685800"/>
          </a:xfrm>
        </p:spPr>
        <p:txBody>
          <a:bodyPr wrap="square" anchor="ctr">
            <a:normAutofit/>
          </a:bodyPr>
          <a:lstStyle/>
          <a:p>
            <a:r>
              <a:rPr lang="en-US" b="0"/>
              <a:t>Activity 4.1 - Exploration</a:t>
            </a:r>
          </a:p>
        </p:txBody>
      </p:sp>
      <p:pic>
        <p:nvPicPr>
          <p:cNvPr id="5" name="Picture 5" descr="Diagram&#10;&#10;Description automatically generated">
            <a:extLst>
              <a:ext uri="{FF2B5EF4-FFF2-40B4-BE49-F238E27FC236}">
                <a16:creationId xmlns:a16="http://schemas.microsoft.com/office/drawing/2014/main" id="{A52ED690-454C-46F9-ACFC-8C1011ADC737}"/>
              </a:ext>
            </a:extLst>
          </p:cNvPr>
          <p:cNvPicPr>
            <a:picLocks noChangeAspect="1"/>
          </p:cNvPicPr>
          <p:nvPr/>
        </p:nvPicPr>
        <p:blipFill>
          <a:blip r:embed="rId2"/>
          <a:stretch>
            <a:fillRect/>
          </a:stretch>
        </p:blipFill>
        <p:spPr>
          <a:xfrm>
            <a:off x="508000" y="1483360"/>
            <a:ext cx="10871200" cy="4348480"/>
          </a:xfrm>
          <a:prstGeom prst="rect">
            <a:avLst/>
          </a:prstGeom>
          <a:noFill/>
        </p:spPr>
      </p:pic>
    </p:spTree>
    <p:extLst>
      <p:ext uri="{BB962C8B-B14F-4D97-AF65-F5344CB8AC3E}">
        <p14:creationId xmlns:p14="http://schemas.microsoft.com/office/powerpoint/2010/main" val="482849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What are the network perimeter devices in the architecture diagram in the previous slide will be subjected to attack? </a:t>
            </a:r>
          </a:p>
          <a:p>
            <a:r>
              <a:rPr lang="en-US" sz="2800" dirty="0"/>
              <a:t>Discuss and answer in class, no submission needed)</a:t>
            </a:r>
          </a:p>
          <a:p>
            <a:endParaRPr lang="en-US" sz="2800" dirty="0"/>
          </a:p>
        </p:txBody>
      </p:sp>
    </p:spTree>
    <p:extLst>
      <p:ext uri="{BB962C8B-B14F-4D97-AF65-F5344CB8AC3E}">
        <p14:creationId xmlns:p14="http://schemas.microsoft.com/office/powerpoint/2010/main" val="10463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676400" y="1981200"/>
            <a:ext cx="9296400" cy="1524000"/>
          </a:xfrm>
        </p:spPr>
        <p:txBody>
          <a:bodyPr/>
          <a:lstStyle/>
          <a:p>
            <a:pPr algn="ctr"/>
            <a:r>
              <a:rPr lang="en-US" sz="4800" b="0" dirty="0"/>
              <a:t>Methods for Locating Network Perimeter Devices</a:t>
            </a:r>
            <a:endParaRPr lang="en-US" sz="4800" dirty="0"/>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9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rPr>
              <a:t>   </a:t>
            </a:r>
            <a:r>
              <a:rPr kumimoji="0" lang="en-US" altLang="en-US" sz="900" b="1" i="0" u="none" strike="noStrike" cap="none" normalizeH="0" baseline="0">
                <a:ln>
                  <a:noFill/>
                </a:ln>
                <a:solidFill>
                  <a:srgbClr val="000000"/>
                </a:solidFill>
                <a:effectLst/>
                <a:latin typeface="Arial" panose="020B0604020202020204" pitchFamily="34" charset="0"/>
              </a:rPr>
              <a:t>Methods for Hunting Down Network Perimeter Devices</a:t>
            </a:r>
            <a:r>
              <a:rPr kumimoji="0" lang="en-US" altLang="en-US" sz="900" b="1"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hlinkClick r:id="rId2" tooltip="Methods for Hunting Down Network Perimeter Devices item options"/>
                <a:hlinkMouseOver r:id="rId3"/>
              </a:rPr>
              <a:t>  </a:t>
            </a:r>
            <a:r>
              <a:rPr kumimoji="0" lang="en-US" altLang="en-US" sz="1000" b="1" i="0" u="none" strike="noStrike" cap="none" normalizeH="0" baseline="0">
                <a:ln>
                  <a:noFill/>
                </a:ln>
                <a:solidFill>
                  <a:schemeClr val="tx1"/>
                </a:solidFill>
                <a:effectLst/>
                <a:latin typeface="Arial" panose="020B0604020202020204" pitchFamily="34" charset="0"/>
              </a:rPr>
              <a:t> </a:t>
            </a:r>
            <a:r>
              <a:rPr kumimoji="0" lang="en-US" altLang="en-US" sz="900" b="1" i="0" u="none" strike="noStrike" cap="none" normalizeH="0" baseline="0">
                <a:ln>
                  <a:noFill/>
                </a:ln>
                <a:solidFill>
                  <a:schemeClr val="tx1"/>
                </a:solidFill>
                <a:effectLst/>
                <a:latin typeface="Arial" panose="020B0604020202020204" pitchFamily="34" charset="0"/>
                <a:hlinkClick r:id="rId4" tooltip="Hide Details"/>
              </a:rPr>
              <a:t>  </a:t>
            </a:r>
            <a:r>
              <a:rPr kumimoji="0" lang="en-US" altLang="en-US" sz="700" b="1" i="0" u="none" strike="noStrike" cap="none" normalizeH="0" baseline="0">
                <a:ln>
                  <a:noFill/>
                </a:ln>
                <a:solidFill>
                  <a:schemeClr val="tx1"/>
                </a:solidFill>
                <a:effectLst/>
                <a:latin typeface="Arial" panose="020B0604020202020204" pitchFamily="34" charset="0"/>
              </a:rPr>
              <a:t> </a:t>
            </a:r>
            <a:endParaRPr kumimoji="0" lang="en-US" altLang="en-US" sz="9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0784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0" dirty="0"/>
              <a:t>All public facing devices can be termed as network perimeter devices. There are many ways to go about looking for these devices and three commonly used methods are as follows:</a:t>
            </a:r>
          </a:p>
          <a:p>
            <a:pPr marL="806450" indent="-806450">
              <a:buNone/>
              <a:tabLst>
                <a:tab pos="714375" algn="l"/>
              </a:tabLst>
            </a:pPr>
            <a:r>
              <a:rPr lang="en-US" b="0" dirty="0"/>
              <a:t>   </a:t>
            </a:r>
            <a:r>
              <a:rPr lang="en-US" dirty="0"/>
              <a:t>[1] Request a copy of the Latest Network Architecture Diagram (with Network ID indicated) from the Client</a:t>
            </a:r>
          </a:p>
          <a:p>
            <a:pPr marL="1071563" lvl="1" indent="-284163" defTabSz="898525"/>
            <a:r>
              <a:rPr lang="en-US" b="0" dirty="0"/>
              <a:t>This can be done during the scoping exercise. If the client do not have the latest diagram, just request for any network diagram they have or any past security assessment or pen-test reports. The pen-test team can get a number of network </a:t>
            </a:r>
            <a:r>
              <a:rPr lang="en-SG" b="0" dirty="0"/>
              <a:t>IDs</a:t>
            </a:r>
            <a:r>
              <a:rPr lang="en-US" b="0" dirty="0"/>
              <a:t> or IP addresses from these documents to work on.</a:t>
            </a:r>
            <a:endParaRPr lang="en-US" b="0" dirty="0">
              <a:effectLst/>
            </a:endParaRPr>
          </a:p>
        </p:txBody>
      </p:sp>
      <p:sp>
        <p:nvSpPr>
          <p:cNvPr id="4" name="Title 1"/>
          <p:cNvSpPr>
            <a:spLocks noGrp="1"/>
          </p:cNvSpPr>
          <p:nvPr>
            <p:ph type="title"/>
          </p:nvPr>
        </p:nvSpPr>
        <p:spPr>
          <a:xfrm>
            <a:off x="0" y="0"/>
            <a:ext cx="11988800" cy="685800"/>
          </a:xfrm>
        </p:spPr>
        <p:txBody>
          <a:bodyPr>
            <a:normAutofit/>
          </a:bodyPr>
          <a:lstStyle/>
          <a:p>
            <a:r>
              <a:rPr lang="en-US" b="0" dirty="0"/>
              <a:t>Methods for Locating Network Perimeter Devices</a:t>
            </a:r>
            <a:endParaRPr lang="en-SG" b="0" dirty="0"/>
          </a:p>
        </p:txBody>
      </p:sp>
    </p:spTree>
    <p:extLst>
      <p:ext uri="{BB962C8B-B14F-4D97-AF65-F5344CB8AC3E}">
        <p14:creationId xmlns:p14="http://schemas.microsoft.com/office/powerpoint/2010/main" val="252480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33400" y="762000"/>
            <a:ext cx="10871200" cy="5867400"/>
          </a:xfrm>
          <a:prstGeom prst="rect">
            <a:avLst/>
          </a:prstGeom>
        </p:spPr>
        <p:txBody>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pPr marL="0" indent="0">
              <a:buNone/>
            </a:pPr>
            <a:r>
              <a:rPr lang="en-US" b="0" dirty="0"/>
              <a:t>[2] Create a Website and to capture Visitor's IP address</a:t>
            </a:r>
          </a:p>
          <a:p>
            <a:pPr lvl="1"/>
            <a:r>
              <a:rPr lang="en-US" b="0" dirty="0"/>
              <a:t>The IP address captured is the router's IP address when the packet leaves the router at the organization. </a:t>
            </a:r>
          </a:p>
          <a:p>
            <a:pPr marL="0" indent="0">
              <a:buNone/>
            </a:pPr>
            <a:r>
              <a:rPr lang="en-US" b="0" dirty="0"/>
              <a:t>[3] Ping the Web Sever (Located at Premise)</a:t>
            </a:r>
          </a:p>
          <a:p>
            <a:pPr lvl="1"/>
            <a:r>
              <a:rPr lang="en-US" b="0" dirty="0"/>
              <a:t>Before cloud technology gain popularity, organizations place their web server in the DMZ, which make it accessible by anyone from the Internet and staff from the internal network. Same goes for all other servers (e.g. DNS Server, Mail Server etc.) sitting in the DMZ. </a:t>
            </a:r>
          </a:p>
          <a:p>
            <a:pPr lvl="1"/>
            <a:r>
              <a:rPr lang="en-US" b="0" dirty="0"/>
              <a:t>These are public facing devices which means they each will have a pubic IP address. </a:t>
            </a:r>
          </a:p>
          <a:p>
            <a:endParaRPr lang="en-US" b="0" dirty="0">
              <a:effectLst/>
            </a:endParaRPr>
          </a:p>
        </p:txBody>
      </p:sp>
    </p:spTree>
    <p:extLst>
      <p:ext uri="{BB962C8B-B14F-4D97-AF65-F5344CB8AC3E}">
        <p14:creationId xmlns:p14="http://schemas.microsoft.com/office/powerpoint/2010/main" val="2221505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Choice of Entry Points</a:t>
            </a:r>
          </a:p>
        </p:txBody>
      </p:sp>
    </p:spTree>
    <p:extLst>
      <p:ext uri="{BB962C8B-B14F-4D97-AF65-F5344CB8AC3E}">
        <p14:creationId xmlns:p14="http://schemas.microsoft.com/office/powerpoint/2010/main" val="347190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Learning Outcomes</a:t>
            </a:r>
            <a:endParaRPr lang="en-SG" b="0" dirty="0"/>
          </a:p>
        </p:txBody>
      </p:sp>
      <p:sp>
        <p:nvSpPr>
          <p:cNvPr id="3" name="Content Placeholder 2"/>
          <p:cNvSpPr>
            <a:spLocks noGrp="1"/>
          </p:cNvSpPr>
          <p:nvPr>
            <p:ph idx="1"/>
          </p:nvPr>
        </p:nvSpPr>
        <p:spPr/>
        <p:txBody>
          <a:bodyPr/>
          <a:lstStyle/>
          <a:p>
            <a:r>
              <a:rPr lang="en-US" dirty="0"/>
              <a:t>At the end of this lecture, the students will be equipped with knowledge and various skills to scan and pen-test network perimeter devices.</a:t>
            </a:r>
            <a:endParaRPr lang="en-SG" dirty="0"/>
          </a:p>
        </p:txBody>
      </p:sp>
    </p:spTree>
    <p:custDataLst>
      <p:tags r:id="rId1"/>
    </p:custDataLst>
    <p:extLst>
      <p:ext uri="{BB962C8B-B14F-4D97-AF65-F5344CB8AC3E}">
        <p14:creationId xmlns:p14="http://schemas.microsoft.com/office/powerpoint/2010/main" val="1586139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choice of which perimeter device to be chosen as entry point depends on the clauses in the Rules of Engagement that stipulate where on the network the pen-testers are allowed to carry out the pen-test.</a:t>
            </a:r>
          </a:p>
          <a:p>
            <a:r>
              <a:rPr lang="en-US" dirty="0"/>
              <a:t>To-date, many organizations are deploying mobile devices at their work place. This is illustrated in the diagram on the next slide.</a:t>
            </a:r>
          </a:p>
        </p:txBody>
      </p:sp>
    </p:spTree>
    <p:extLst>
      <p:ext uri="{BB962C8B-B14F-4D97-AF65-F5344CB8AC3E}">
        <p14:creationId xmlns:p14="http://schemas.microsoft.com/office/powerpoint/2010/main" val="1167557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3200" y="914400"/>
            <a:ext cx="7362825" cy="4957776"/>
          </a:xfrm>
          <a:prstGeom prst="rect">
            <a:avLst/>
          </a:prstGeom>
        </p:spPr>
      </p:pic>
    </p:spTree>
    <p:extLst>
      <p:ext uri="{BB962C8B-B14F-4D97-AF65-F5344CB8AC3E}">
        <p14:creationId xmlns:p14="http://schemas.microsoft.com/office/powerpoint/2010/main" val="228730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Assuming that it is a Black Hat pen-test project, the obvious choice of entry point to easily get connected to the internal network would be via the wireless APs.</a:t>
            </a:r>
          </a:p>
          <a:p>
            <a:r>
              <a:rPr lang="en-US" dirty="0"/>
              <a:t>The choice of entry point is similar to those SME/Home User that subscribed to Broadband Service and deployed Wireless Technology in their organization.</a:t>
            </a:r>
          </a:p>
          <a:p>
            <a:endParaRPr lang="en-US" dirty="0"/>
          </a:p>
        </p:txBody>
      </p:sp>
    </p:spTree>
    <p:extLst>
      <p:ext uri="{BB962C8B-B14F-4D97-AF65-F5344CB8AC3E}">
        <p14:creationId xmlns:p14="http://schemas.microsoft.com/office/powerpoint/2010/main" val="215960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Pen-Testing Network Perimeter Devices </a:t>
            </a:r>
          </a:p>
        </p:txBody>
      </p:sp>
    </p:spTree>
    <p:extLst>
      <p:ext uri="{BB962C8B-B14F-4D97-AF65-F5344CB8AC3E}">
        <p14:creationId xmlns:p14="http://schemas.microsoft.com/office/powerpoint/2010/main" val="2728086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342265" indent="-342265"/>
            <a:r>
              <a:rPr lang="en-US" dirty="0"/>
              <a:t>Things to Take Note of before You Move On from Here:</a:t>
            </a:r>
            <a:endParaRPr lang="en-US"/>
          </a:p>
          <a:p>
            <a:pPr marL="0" indent="0">
              <a:buNone/>
            </a:pPr>
            <a:endParaRPr lang="en-US" dirty="0"/>
          </a:p>
          <a:p>
            <a:pPr marL="1297940" lvl="1" indent="-541020">
              <a:buNone/>
            </a:pPr>
            <a:r>
              <a:rPr lang="en-US" dirty="0"/>
              <a:t>[1]</a:t>
            </a:r>
            <a:r>
              <a:rPr lang="en-US"/>
              <a:t> </a:t>
            </a:r>
            <a:r>
              <a:rPr lang="en-US" dirty="0"/>
              <a:t> We assume that your team has been engaged to pen-test the </a:t>
            </a:r>
            <a:r>
              <a:rPr lang="en-US" dirty="0" err="1"/>
              <a:t>WoCAT</a:t>
            </a:r>
            <a:r>
              <a:rPr lang="en-US" dirty="0"/>
              <a:t> infrastructure which </a:t>
            </a:r>
            <a:r>
              <a:rPr lang="en-US"/>
              <a:t>is </a:t>
            </a:r>
            <a:r>
              <a:rPr lang="en-US" dirty="0"/>
              <a:t>shown in </a:t>
            </a:r>
            <a:r>
              <a:rPr lang="en-US"/>
              <a:t>the next slide</a:t>
            </a:r>
            <a:r>
              <a:rPr lang="en-US" dirty="0"/>
              <a:t>. The pen-testers will play the role of the attackers to find ways to penetrate the systems on each of the subnets.</a:t>
            </a:r>
            <a:endParaRPr lang="en-US"/>
          </a:p>
          <a:p>
            <a:pPr marL="1255395" lvl="1" indent="-499745">
              <a:buNone/>
            </a:pPr>
            <a:r>
              <a:rPr lang="en-US" dirty="0"/>
              <a:t>[2] The word "pen-tester" and "attacker" will be inter-used in subsequent texts from time to time.</a:t>
            </a:r>
            <a:endParaRPr lang="en-US"/>
          </a:p>
          <a:p>
            <a:pPr marL="742315" lvl="1" indent="-285115"/>
            <a:endParaRPr lang="en-US"/>
          </a:p>
        </p:txBody>
      </p:sp>
    </p:spTree>
    <p:extLst>
      <p:ext uri="{BB962C8B-B14F-4D97-AF65-F5344CB8AC3E}">
        <p14:creationId xmlns:p14="http://schemas.microsoft.com/office/powerpoint/2010/main" val="1633427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CC302872-3E5E-431F-9585-BB8047371CFF}"/>
              </a:ext>
            </a:extLst>
          </p:cNvPr>
          <p:cNvPicPr>
            <a:picLocks noChangeAspect="1"/>
          </p:cNvPicPr>
          <p:nvPr/>
        </p:nvPicPr>
        <p:blipFill>
          <a:blip r:embed="rId2"/>
          <a:stretch>
            <a:fillRect/>
          </a:stretch>
        </p:blipFill>
        <p:spPr>
          <a:xfrm>
            <a:off x="2418702" y="1066800"/>
            <a:ext cx="7049795" cy="5181600"/>
          </a:xfrm>
          <a:prstGeom prst="rect">
            <a:avLst/>
          </a:prstGeom>
          <a:noFill/>
        </p:spPr>
      </p:pic>
    </p:spTree>
    <p:extLst>
      <p:ext uri="{BB962C8B-B14F-4D97-AF65-F5344CB8AC3E}">
        <p14:creationId xmlns:p14="http://schemas.microsoft.com/office/powerpoint/2010/main" val="1186445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for Pen-Test Wireless Router</a:t>
            </a:r>
          </a:p>
        </p:txBody>
      </p:sp>
      <p:sp>
        <p:nvSpPr>
          <p:cNvPr id="5" name="Content Placeholder 4"/>
          <p:cNvSpPr>
            <a:spLocks noGrp="1"/>
          </p:cNvSpPr>
          <p:nvPr>
            <p:ph idx="4294967295"/>
          </p:nvPr>
        </p:nvSpPr>
        <p:spPr>
          <a:xfrm>
            <a:off x="0" y="1066800"/>
            <a:ext cx="10871200" cy="5181600"/>
          </a:xfrm>
        </p:spPr>
        <p:txBody>
          <a:bodyPr/>
          <a:lstStyle/>
          <a:p>
            <a:pPr marL="0" indent="0">
              <a:buNone/>
            </a:pPr>
            <a:r>
              <a:rPr lang="en-US" sz="2800" dirty="0"/>
              <a:t>[1]    To check access to the Wireless Network through the Encryption Key </a:t>
            </a:r>
          </a:p>
          <a:p>
            <a:pPr marL="898525" lvl="1" indent="-184150"/>
            <a:r>
              <a:rPr lang="en-US" sz="2000" dirty="0"/>
              <a:t>With the crack encryption key, the pen-tester can connect to the wireless LAN and attack the hosts in the Internal Network.</a:t>
            </a:r>
          </a:p>
          <a:p>
            <a:pPr marL="0" indent="0">
              <a:buNone/>
            </a:pPr>
            <a:r>
              <a:rPr lang="en-US" sz="2800" dirty="0"/>
              <a:t>[2]    To check access to the router OS through the </a:t>
            </a:r>
            <a:r>
              <a:rPr lang="en-US" sz="2800" u="sng" dirty="0"/>
              <a:t>Web Interface</a:t>
            </a:r>
            <a:br>
              <a:rPr lang="en-US" sz="2800" dirty="0"/>
            </a:br>
            <a:endParaRPr lang="en-US" sz="2800" dirty="0"/>
          </a:p>
          <a:p>
            <a:pPr marL="898525" lvl="1" indent="-184150"/>
            <a:r>
              <a:rPr lang="en-US" sz="2000" dirty="0"/>
              <a:t>With the cracked login credential, the pen-tester could login and view/change the access configurations and lift the restrictions if needed to.</a:t>
            </a:r>
          </a:p>
          <a:p>
            <a:pPr marL="0" indent="0">
              <a:buNone/>
            </a:pPr>
            <a:r>
              <a:rPr lang="en-US" sz="2800" dirty="0"/>
              <a:t>[3]    To check access to the router OS through </a:t>
            </a:r>
            <a:r>
              <a:rPr lang="en-US" sz="2800" u="sng" dirty="0"/>
              <a:t>telnet</a:t>
            </a:r>
            <a:r>
              <a:rPr lang="en-US" sz="2800" dirty="0"/>
              <a:t> and </a:t>
            </a:r>
            <a:r>
              <a:rPr lang="en-US" sz="2800" u="sng" dirty="0" err="1"/>
              <a:t>ssh</a:t>
            </a:r>
            <a:r>
              <a:rPr lang="en-US" sz="2800" dirty="0"/>
              <a:t>.</a:t>
            </a:r>
            <a:br>
              <a:rPr lang="en-US" sz="2800" dirty="0"/>
            </a:br>
            <a:endParaRPr lang="en-US" sz="2800" dirty="0"/>
          </a:p>
          <a:p>
            <a:pPr marL="898525" lvl="1" indent="-184150">
              <a:tabLst>
                <a:tab pos="898525" algn="l"/>
              </a:tabLst>
            </a:pPr>
            <a:r>
              <a:rPr lang="en-US" sz="2000" dirty="0"/>
              <a:t>Often these services are left on by default. The pen-tester could login and make any changes deem necessary to carry out remaining tests.</a:t>
            </a:r>
          </a:p>
          <a:p>
            <a:pPr lvl="2"/>
            <a:endParaRPr lang="en-US" sz="1800" dirty="0"/>
          </a:p>
        </p:txBody>
      </p:sp>
    </p:spTree>
    <p:extLst>
      <p:ext uri="{BB962C8B-B14F-4D97-AF65-F5344CB8AC3E}">
        <p14:creationId xmlns:p14="http://schemas.microsoft.com/office/powerpoint/2010/main" val="411952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143000" y="2514600"/>
            <a:ext cx="9753600" cy="1524000"/>
          </a:xfrm>
        </p:spPr>
        <p:txBody>
          <a:bodyPr/>
          <a:lstStyle/>
          <a:p>
            <a:pPr algn="ctr"/>
            <a:r>
              <a:rPr lang="en-US" sz="4800" dirty="0"/>
              <a:t>Methods for obtaining Wireless Connectivity through Encryption Keys</a:t>
            </a:r>
          </a:p>
        </p:txBody>
      </p:sp>
    </p:spTree>
    <p:extLst>
      <p:ext uri="{BB962C8B-B14F-4D97-AF65-F5344CB8AC3E}">
        <p14:creationId xmlns:p14="http://schemas.microsoft.com/office/powerpoint/2010/main" val="1738175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WPS</a:t>
            </a:r>
          </a:p>
        </p:txBody>
      </p:sp>
      <p:sp>
        <p:nvSpPr>
          <p:cNvPr id="5" name="Content Placeholder 4"/>
          <p:cNvSpPr>
            <a:spLocks noGrp="1"/>
          </p:cNvSpPr>
          <p:nvPr>
            <p:ph idx="1"/>
          </p:nvPr>
        </p:nvSpPr>
        <p:spPr/>
        <p:txBody>
          <a:bodyPr/>
          <a:lstStyle/>
          <a:p>
            <a:r>
              <a:rPr lang="en-US" sz="2400" dirty="0"/>
              <a:t>WPS stands for Wi-Fi Protected Setup and it was designed to make setting a secure AP simpler for the average homeowner. </a:t>
            </a:r>
          </a:p>
          <a:p>
            <a:pPr marL="0" indent="0">
              <a:buNone/>
            </a:pPr>
            <a:endParaRPr lang="en-US" sz="2400" dirty="0"/>
          </a:p>
          <a:p>
            <a:r>
              <a:rPr lang="en-US" sz="2400" dirty="0"/>
              <a:t>The WPS PIN could be brute-forced using tools like </a:t>
            </a:r>
            <a:r>
              <a:rPr lang="en-US" sz="2400" dirty="0" err="1">
                <a:hlinkClick r:id="rId2" tooltip="wps r"/>
              </a:rPr>
              <a:t>Reaver</a:t>
            </a:r>
            <a:r>
              <a:rPr lang="en-US" sz="2400" dirty="0"/>
              <a:t>.</a:t>
            </a:r>
          </a:p>
        </p:txBody>
      </p:sp>
    </p:spTree>
    <p:extLst>
      <p:ext uri="{BB962C8B-B14F-4D97-AF65-F5344CB8AC3E}">
        <p14:creationId xmlns:p14="http://schemas.microsoft.com/office/powerpoint/2010/main" val="3050145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213" y="329773"/>
            <a:ext cx="8618787" cy="5842427"/>
          </a:xfrm>
          <a:prstGeom prst="rect">
            <a:avLst/>
          </a:prstGeom>
        </p:spPr>
      </p:pic>
    </p:spTree>
    <p:extLst>
      <p:ext uri="{BB962C8B-B14F-4D97-AF65-F5344CB8AC3E}">
        <p14:creationId xmlns:p14="http://schemas.microsoft.com/office/powerpoint/2010/main" val="7920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Learning Objectives </a:t>
            </a:r>
            <a:endParaRPr lang="en-SG" b="0" dirty="0"/>
          </a:p>
        </p:txBody>
      </p:sp>
      <p:sp>
        <p:nvSpPr>
          <p:cNvPr id="3" name="Content Placeholder 2"/>
          <p:cNvSpPr>
            <a:spLocks noGrp="1"/>
          </p:cNvSpPr>
          <p:nvPr>
            <p:ph idx="1"/>
          </p:nvPr>
        </p:nvSpPr>
        <p:spPr/>
        <p:txBody>
          <a:bodyPr>
            <a:normAutofit/>
          </a:bodyPr>
          <a:lstStyle/>
          <a:p>
            <a:r>
              <a:rPr lang="en-US" sz="2400" dirty="0"/>
              <a:t>At the end of this lecture, students will be able to:</a:t>
            </a:r>
          </a:p>
          <a:p>
            <a:pPr lvl="1"/>
            <a:r>
              <a:rPr lang="en-SG" sz="2400" dirty="0"/>
              <a:t>Explain the activities in the Scanning Phase;</a:t>
            </a:r>
          </a:p>
          <a:p>
            <a:pPr lvl="1"/>
            <a:r>
              <a:rPr lang="en-SG" sz="2400" dirty="0"/>
              <a:t>Explain the concept of network perimeter and network perimeter devices;</a:t>
            </a:r>
          </a:p>
          <a:p>
            <a:pPr lvl="1"/>
            <a:r>
              <a:rPr lang="en-SG" sz="2400" dirty="0"/>
              <a:t>Identify entry points into an organization’s network;</a:t>
            </a:r>
          </a:p>
          <a:p>
            <a:pPr lvl="2"/>
            <a:endParaRPr lang="en-SG" sz="2000" dirty="0"/>
          </a:p>
          <a:p>
            <a:pPr lvl="2"/>
            <a:endParaRPr lang="en-SG" sz="2000" dirty="0"/>
          </a:p>
          <a:p>
            <a:pPr lvl="2"/>
            <a:endParaRPr lang="en-SG" sz="2000" dirty="0"/>
          </a:p>
          <a:p>
            <a:pPr lvl="1"/>
            <a:endParaRPr lang="en-SG" sz="2400" dirty="0"/>
          </a:p>
        </p:txBody>
      </p:sp>
    </p:spTree>
    <p:custDataLst>
      <p:tags r:id="rId1"/>
    </p:custDataLst>
    <p:extLst>
      <p:ext uri="{BB962C8B-B14F-4D97-AF65-F5344CB8AC3E}">
        <p14:creationId xmlns:p14="http://schemas.microsoft.com/office/powerpoint/2010/main" val="1245634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WPA2-PSK</a:t>
            </a:r>
          </a:p>
        </p:txBody>
      </p:sp>
      <p:sp>
        <p:nvSpPr>
          <p:cNvPr id="5" name="Content Placeholder 4"/>
          <p:cNvSpPr>
            <a:spLocks noGrp="1"/>
          </p:cNvSpPr>
          <p:nvPr>
            <p:ph idx="1"/>
          </p:nvPr>
        </p:nvSpPr>
        <p:spPr/>
        <p:txBody>
          <a:bodyPr/>
          <a:lstStyle/>
          <a:p>
            <a:r>
              <a:rPr lang="en-US" sz="2400" dirty="0"/>
              <a:t>Short for Wi-Fi Protected Access 2 - </a:t>
            </a:r>
            <a:r>
              <a:rPr lang="en-US" sz="2400" dirty="0">
                <a:solidFill>
                  <a:srgbClr val="FF0000"/>
                </a:solidFill>
              </a:rPr>
              <a:t>Pre-Shared Key</a:t>
            </a:r>
            <a:r>
              <a:rPr lang="en-US" sz="2400" dirty="0"/>
              <a:t>, and also called </a:t>
            </a:r>
            <a:r>
              <a:rPr lang="en-US" sz="2400" u="sng" dirty="0"/>
              <a:t>WPA2</a:t>
            </a:r>
            <a:r>
              <a:rPr lang="en-US" sz="2400" dirty="0"/>
              <a:t> Personal,  it is a method of securing your network using Pre-Shared Key (PSK) authentication method, which was designed for home users. </a:t>
            </a:r>
          </a:p>
          <a:p>
            <a:r>
              <a:rPr lang="en-US" sz="2400" dirty="0"/>
              <a:t>There are a number of proven ways to crack the encryption key, one of which is a python script called </a:t>
            </a:r>
            <a:r>
              <a:rPr lang="en-US" sz="2400" dirty="0" err="1">
                <a:hlinkClick r:id="rId2" tooltip="airgeddon"/>
              </a:rPr>
              <a:t>Airgeddon</a:t>
            </a:r>
            <a:r>
              <a:rPr lang="en-US" sz="2400" dirty="0"/>
              <a:t> (see this week practical)</a:t>
            </a:r>
          </a:p>
        </p:txBody>
      </p:sp>
    </p:spTree>
    <p:extLst>
      <p:ext uri="{BB962C8B-B14F-4D97-AF65-F5344CB8AC3E}">
        <p14:creationId xmlns:p14="http://schemas.microsoft.com/office/powerpoint/2010/main" val="2399287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887670"/>
            <a:ext cx="9556077" cy="4979730"/>
          </a:xfrm>
          <a:prstGeom prst="rect">
            <a:avLst/>
          </a:prstGeom>
        </p:spPr>
      </p:pic>
    </p:spTree>
    <p:extLst>
      <p:ext uri="{BB962C8B-B14F-4D97-AF65-F5344CB8AC3E}">
        <p14:creationId xmlns:p14="http://schemas.microsoft.com/office/powerpoint/2010/main" val="584976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WPA2-Enterprise</a:t>
            </a:r>
          </a:p>
        </p:txBody>
      </p:sp>
      <p:sp>
        <p:nvSpPr>
          <p:cNvPr id="5" name="Content Placeholder 4"/>
          <p:cNvSpPr>
            <a:spLocks noGrp="1"/>
          </p:cNvSpPr>
          <p:nvPr>
            <p:ph idx="1"/>
          </p:nvPr>
        </p:nvSpPr>
        <p:spPr/>
        <p:txBody>
          <a:bodyPr/>
          <a:lstStyle/>
          <a:p>
            <a:r>
              <a:rPr lang="en-US" sz="2400" dirty="0"/>
              <a:t>WPA2-Enterprise has been around since 2004 and is still considered the gold standard for wireless network security, delivering over-the-air encryption and a high level of security.</a:t>
            </a:r>
            <a:endParaRPr lang="en-SG" sz="2400" dirty="0"/>
          </a:p>
          <a:p>
            <a:r>
              <a:rPr lang="en-SG" sz="2400" dirty="0"/>
              <a:t>The user (supplicant) will be channel to the authtication server for identity verification before it is allowed to connect to </a:t>
            </a:r>
            <a:r>
              <a:rPr lang="en-SG" sz="2400"/>
              <a:t>the network.</a:t>
            </a:r>
            <a:endParaRPr lang="en-SG" sz="2400" dirty="0"/>
          </a:p>
          <a:p>
            <a:endParaRPr lang="en-US" sz="2400" dirty="0"/>
          </a:p>
          <a:p>
            <a:r>
              <a:rPr lang="en-US" sz="2400" dirty="0"/>
              <a:t>So far, the attacker could only access to such network by using MITM attack to obtain the credential needed to login and connect to the network as presented by </a:t>
            </a:r>
            <a:r>
              <a:rPr lang="en-US" sz="2400" dirty="0">
                <a:hlinkClick r:id="rId2" tooltip="Teck_k2"/>
              </a:rPr>
              <a:t>Teck_k2</a:t>
            </a:r>
            <a:r>
              <a:rPr lang="en-US" sz="2400" dirty="0"/>
              <a:t>.</a:t>
            </a:r>
            <a:endParaRPr lang="en-SG" sz="2400" dirty="0"/>
          </a:p>
          <a:p>
            <a:endParaRPr lang="en-SG" sz="2400" dirty="0"/>
          </a:p>
          <a:p>
            <a:r>
              <a:rPr lang="en-SG" sz="2400" dirty="0"/>
              <a:t>Example</a:t>
            </a:r>
          </a:p>
          <a:p>
            <a:pPr lvl="1"/>
            <a:r>
              <a:rPr lang="en-SG" sz="2000" dirty="0" err="1"/>
              <a:t>NPWirelessx</a:t>
            </a:r>
            <a:endParaRPr lang="en-US" sz="2000" dirty="0"/>
          </a:p>
        </p:txBody>
      </p:sp>
    </p:spTree>
    <p:extLst>
      <p:ext uri="{BB962C8B-B14F-4D97-AF65-F5344CB8AC3E}">
        <p14:creationId xmlns:p14="http://schemas.microsoft.com/office/powerpoint/2010/main" val="2822181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CABE2-1F5D-4863-A151-D93BD23C0C8A}"/>
              </a:ext>
            </a:extLst>
          </p:cNvPr>
          <p:cNvPicPr>
            <a:picLocks noChangeAspect="1"/>
          </p:cNvPicPr>
          <p:nvPr/>
        </p:nvPicPr>
        <p:blipFill>
          <a:blip r:embed="rId2"/>
          <a:stretch>
            <a:fillRect/>
          </a:stretch>
        </p:blipFill>
        <p:spPr>
          <a:xfrm>
            <a:off x="2226731" y="1374493"/>
            <a:ext cx="7153585" cy="3205273"/>
          </a:xfrm>
          <a:prstGeom prst="rect">
            <a:avLst/>
          </a:prstGeom>
        </p:spPr>
      </p:pic>
    </p:spTree>
    <p:extLst>
      <p:ext uri="{BB962C8B-B14F-4D97-AF65-F5344CB8AC3E}">
        <p14:creationId xmlns:p14="http://schemas.microsoft.com/office/powerpoint/2010/main" val="7646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887" y="1295400"/>
            <a:ext cx="11026225" cy="2823276"/>
          </a:xfrm>
          <a:prstGeom prst="rect">
            <a:avLst/>
          </a:prstGeom>
        </p:spPr>
      </p:pic>
    </p:spTree>
    <p:extLst>
      <p:ext uri="{BB962C8B-B14F-4D97-AF65-F5344CB8AC3E}">
        <p14:creationId xmlns:p14="http://schemas.microsoft.com/office/powerpoint/2010/main" val="62160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743200"/>
            <a:ext cx="9220200" cy="1524000"/>
          </a:xfrm>
        </p:spPr>
        <p:txBody>
          <a:bodyPr/>
          <a:lstStyle/>
          <a:p>
            <a:pPr algn="ctr"/>
            <a:r>
              <a:rPr lang="en-US" sz="4800" dirty="0"/>
              <a:t>Methods for obtaining Wireless Router Access through Web Interface</a:t>
            </a:r>
          </a:p>
        </p:txBody>
      </p:sp>
    </p:spTree>
    <p:extLst>
      <p:ext uri="{BB962C8B-B14F-4D97-AF65-F5344CB8AC3E}">
        <p14:creationId xmlns:p14="http://schemas.microsoft.com/office/powerpoint/2010/main" val="3732958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3600" dirty="0"/>
              <a:t>A wireless router like one of those used at home provides web interface to allow the owner or administrator to login to configure and maintain the device.</a:t>
            </a:r>
          </a:p>
          <a:p>
            <a:r>
              <a:rPr lang="en-US" sz="3600" dirty="0"/>
              <a:t>Anyone with physical access can reset the device and use the default ID and password to login in.</a:t>
            </a:r>
          </a:p>
          <a:p>
            <a:r>
              <a:rPr lang="en-US" sz="3600" dirty="0"/>
              <a:t>These default information can be found on the Internet.</a:t>
            </a:r>
          </a:p>
          <a:p>
            <a:endParaRPr lang="en-US" sz="3600" dirty="0"/>
          </a:p>
        </p:txBody>
      </p:sp>
    </p:spTree>
    <p:extLst>
      <p:ext uri="{BB962C8B-B14F-4D97-AF65-F5344CB8AC3E}">
        <p14:creationId xmlns:p14="http://schemas.microsoft.com/office/powerpoint/2010/main" val="1527799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8600"/>
            <a:ext cx="10058400" cy="5582842"/>
          </a:xfrm>
          <a:prstGeom prst="rect">
            <a:avLst/>
          </a:prstGeom>
        </p:spPr>
      </p:pic>
    </p:spTree>
    <p:extLst>
      <p:ext uri="{BB962C8B-B14F-4D97-AF65-F5344CB8AC3E}">
        <p14:creationId xmlns:p14="http://schemas.microsoft.com/office/powerpoint/2010/main" val="1599419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Now imagine that the pen-tester do not have physical access and he is operating form the Internet and he has obtained the public IP address of your router. </a:t>
            </a:r>
          </a:p>
          <a:p>
            <a:r>
              <a:rPr lang="en-US" dirty="0"/>
              <a:t>The attacker could scan your router from anywhere to check for services that are running on your router. Think </a:t>
            </a:r>
            <a:r>
              <a:rPr lang="en-US" dirty="0" err="1"/>
              <a:t>Shodan</a:t>
            </a:r>
            <a:r>
              <a:rPr lang="en-US" dirty="0"/>
              <a:t>…</a:t>
            </a:r>
          </a:p>
          <a:p>
            <a:r>
              <a:rPr lang="en-US" dirty="0"/>
              <a:t>They can scan your router to find out what services are running on your router.</a:t>
            </a:r>
          </a:p>
          <a:p>
            <a:endParaRPr lang="en-US" dirty="0"/>
          </a:p>
          <a:p>
            <a:endParaRPr lang="en-US" dirty="0"/>
          </a:p>
        </p:txBody>
      </p:sp>
    </p:spTree>
    <p:extLst>
      <p:ext uri="{BB962C8B-B14F-4D97-AF65-F5344CB8AC3E}">
        <p14:creationId xmlns:p14="http://schemas.microsoft.com/office/powerpoint/2010/main" val="358572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281" y="1384619"/>
            <a:ext cx="10851437" cy="5484587"/>
          </a:xfrm>
        </p:spPr>
      </p:pic>
    </p:spTree>
    <p:extLst>
      <p:ext uri="{BB962C8B-B14F-4D97-AF65-F5344CB8AC3E}">
        <p14:creationId xmlns:p14="http://schemas.microsoft.com/office/powerpoint/2010/main" val="2210933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Contents</a:t>
            </a:r>
            <a:endParaRPr lang="en-SG" b="0" dirty="0"/>
          </a:p>
        </p:txBody>
      </p:sp>
      <p:sp>
        <p:nvSpPr>
          <p:cNvPr id="3" name="Content Placeholder 2"/>
          <p:cNvSpPr>
            <a:spLocks noGrp="1"/>
          </p:cNvSpPr>
          <p:nvPr>
            <p:ph idx="1"/>
          </p:nvPr>
        </p:nvSpPr>
        <p:spPr/>
        <p:txBody>
          <a:bodyPr>
            <a:normAutofit/>
          </a:bodyPr>
          <a:lstStyle/>
          <a:p>
            <a:pPr marL="342265" indent="-342265"/>
            <a:r>
              <a:rPr lang="en-US" sz="2800" dirty="0"/>
              <a:t>Activities in Scanning Phase</a:t>
            </a:r>
            <a:endParaRPr lang="en-US"/>
          </a:p>
          <a:p>
            <a:pPr marL="342265" indent="-342265"/>
            <a:r>
              <a:rPr lang="en-US" sz="2800" dirty="0"/>
              <a:t>Network Perimeter and Network Perimeter Devices</a:t>
            </a:r>
            <a:endParaRPr lang="en-US"/>
          </a:p>
          <a:p>
            <a:pPr marL="342265" indent="-342265"/>
            <a:r>
              <a:rPr lang="en-US" sz="2800" dirty="0"/>
              <a:t>Scanning for Network Perimeter Devices</a:t>
            </a:r>
          </a:p>
          <a:p>
            <a:pPr marL="342265" indent="-342265"/>
            <a:r>
              <a:rPr lang="en-US" sz="2800" dirty="0"/>
              <a:t>Choice of Entry Points</a:t>
            </a:r>
          </a:p>
          <a:p>
            <a:pPr marL="342265" indent="-342265"/>
            <a:r>
              <a:rPr lang="en-SG" sz="2800" dirty="0"/>
              <a:t>Pen-Test Wireless Router</a:t>
            </a:r>
          </a:p>
          <a:p>
            <a:pPr marL="742315" lvl="1" indent="-285115"/>
            <a:r>
              <a:rPr lang="en-US" sz="2400" dirty="0"/>
              <a:t>Methods for obtaining Wireless Network Access through Encryption Keys</a:t>
            </a:r>
            <a:endParaRPr lang="en-SG" sz="2800" dirty="0"/>
          </a:p>
          <a:p>
            <a:pPr marL="742315" lvl="1" indent="-285115"/>
            <a:r>
              <a:rPr lang="en-US" sz="2400" dirty="0"/>
              <a:t>Methods for obtaining Wireless Router Access through Web Interface</a:t>
            </a:r>
          </a:p>
          <a:p>
            <a:pPr marL="742315" lvl="1" indent="-285115"/>
            <a:r>
              <a:rPr lang="en-US" sz="2400" dirty="0"/>
              <a:t>Methods for obtaining Wireless Router access through Remote Access Services</a:t>
            </a:r>
          </a:p>
          <a:p>
            <a:pPr marL="742315" lvl="1" indent="-285115"/>
            <a:endParaRPr lang="en-US" sz="2400" dirty="0"/>
          </a:p>
          <a:p>
            <a:pPr marL="342265" indent="-342265"/>
            <a:endParaRPr lang="en-US" sz="2800" dirty="0"/>
          </a:p>
          <a:p>
            <a:pPr marL="342265" indent="-342265"/>
            <a:endParaRPr lang="en-US" sz="2800" dirty="0"/>
          </a:p>
          <a:p>
            <a:pPr marL="342265" indent="-342265"/>
            <a:endParaRPr lang="en-US" sz="2800" dirty="0"/>
          </a:p>
          <a:p>
            <a:pPr marL="342265" indent="-342265"/>
            <a:endParaRPr lang="en-US" sz="2800" dirty="0"/>
          </a:p>
          <a:p>
            <a:pPr marL="342265" indent="-342265"/>
            <a:endParaRPr lang="en-US" sz="2800" dirty="0"/>
          </a:p>
          <a:p>
            <a:pPr marL="342265" indent="-342265"/>
            <a:endParaRPr lang="en-SG" sz="2800" dirty="0"/>
          </a:p>
          <a:p>
            <a:pPr marL="342265" indent="-342265"/>
            <a:endParaRPr lang="en-US" sz="2800" dirty="0"/>
          </a:p>
          <a:p>
            <a:pPr marL="342265" indent="-342265"/>
            <a:endParaRPr lang="en-US" sz="2800" dirty="0"/>
          </a:p>
          <a:p>
            <a:pPr marL="342265" indent="-342265"/>
            <a:endParaRPr lang="en-US" sz="2800" dirty="0"/>
          </a:p>
          <a:p>
            <a:pPr marL="342265" indent="-342265"/>
            <a:endParaRPr lang="en-US" sz="2800" dirty="0"/>
          </a:p>
          <a:p>
            <a:pPr marL="342265" indent="-342265"/>
            <a:endParaRPr lang="en-US" sz="2800" dirty="0"/>
          </a:p>
          <a:p>
            <a:pPr marL="342265" indent="-342265"/>
            <a:endParaRPr lang="en-US" sz="2800" dirty="0"/>
          </a:p>
          <a:p>
            <a:pPr marL="342265" indent="-342265"/>
            <a:endParaRPr lang="en-US" sz="2800" dirty="0"/>
          </a:p>
          <a:p>
            <a:pPr marL="342265" indent="-342265"/>
            <a:endParaRPr lang="en-SG" sz="2800" dirty="0"/>
          </a:p>
        </p:txBody>
      </p:sp>
    </p:spTree>
    <p:custDataLst>
      <p:tags r:id="rId1"/>
    </p:custDataLst>
    <p:extLst>
      <p:ext uri="{BB962C8B-B14F-4D97-AF65-F5344CB8AC3E}">
        <p14:creationId xmlns:p14="http://schemas.microsoft.com/office/powerpoint/2010/main" val="265824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Now that the attacker notice that you have a web server listening at port 80. </a:t>
            </a:r>
          </a:p>
          <a:p>
            <a:r>
              <a:rPr lang="en-US" dirty="0"/>
              <a:t>He will open up his browser and point to your IP address, and </a:t>
            </a:r>
            <a:r>
              <a:rPr lang="en-US" dirty="0" err="1"/>
              <a:t>wolah</a:t>
            </a:r>
            <a:r>
              <a:rPr lang="en-US" dirty="0"/>
              <a:t>!  The same web-page appears.</a:t>
            </a:r>
          </a:p>
          <a:p>
            <a:r>
              <a:rPr lang="en-US" dirty="0"/>
              <a:t>Now he can either bruit-force or create account (How clever ! )</a:t>
            </a:r>
          </a:p>
          <a:p>
            <a:endParaRPr lang="en-US" dirty="0"/>
          </a:p>
          <a:p>
            <a:endParaRPr lang="en-US" dirty="0"/>
          </a:p>
        </p:txBody>
      </p:sp>
    </p:spTree>
    <p:extLst>
      <p:ext uri="{BB962C8B-B14F-4D97-AF65-F5344CB8AC3E}">
        <p14:creationId xmlns:p14="http://schemas.microsoft.com/office/powerpoint/2010/main" val="3969030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4.2 - Exploration</a:t>
            </a:r>
          </a:p>
        </p:txBody>
      </p:sp>
      <p:sp>
        <p:nvSpPr>
          <p:cNvPr id="3" name="Content Placeholder 2"/>
          <p:cNvSpPr>
            <a:spLocks noGrp="1"/>
          </p:cNvSpPr>
          <p:nvPr>
            <p:ph idx="1"/>
          </p:nvPr>
        </p:nvSpPr>
        <p:spPr/>
        <p:txBody>
          <a:bodyPr/>
          <a:lstStyle/>
          <a:p>
            <a:r>
              <a:rPr lang="en-US" dirty="0"/>
              <a:t>Check out if your wireless router at home suffer the same faith. No submission needed.</a:t>
            </a:r>
          </a:p>
        </p:txBody>
      </p:sp>
    </p:spTree>
    <p:extLst>
      <p:ext uri="{BB962C8B-B14F-4D97-AF65-F5344CB8AC3E}">
        <p14:creationId xmlns:p14="http://schemas.microsoft.com/office/powerpoint/2010/main" val="2681234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895600"/>
            <a:ext cx="7772400" cy="1524000"/>
          </a:xfrm>
        </p:spPr>
        <p:txBody>
          <a:bodyPr/>
          <a:lstStyle/>
          <a:p>
            <a:pPr algn="ctr"/>
            <a:r>
              <a:rPr lang="en-US" sz="4800" dirty="0"/>
              <a:t>Methods for obtaining Wireless Network Router access through </a:t>
            </a:r>
            <a:r>
              <a:rPr lang="en-US" sz="4800" u="sng" dirty="0"/>
              <a:t>Remote Access Services</a:t>
            </a:r>
          </a:p>
        </p:txBody>
      </p:sp>
    </p:spTree>
    <p:extLst>
      <p:ext uri="{BB962C8B-B14F-4D97-AF65-F5344CB8AC3E}">
        <p14:creationId xmlns:p14="http://schemas.microsoft.com/office/powerpoint/2010/main" val="2557961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following is a simulation on an </a:t>
            </a:r>
            <a:r>
              <a:rPr lang="en-US" dirty="0" err="1"/>
              <a:t>Debian</a:t>
            </a:r>
            <a:r>
              <a:rPr lang="en-US" dirty="0"/>
              <a:t> OS used in the Wireless Router. </a:t>
            </a:r>
          </a:p>
          <a:p>
            <a:r>
              <a:rPr lang="en-US" dirty="0"/>
              <a:t>A simple scan using </a:t>
            </a:r>
            <a:r>
              <a:rPr lang="en-US" dirty="0" err="1"/>
              <a:t>zenmap</a:t>
            </a:r>
            <a:r>
              <a:rPr lang="en-US" dirty="0"/>
              <a:t> reveals the following open ports as show in the next slide.</a:t>
            </a:r>
          </a:p>
        </p:txBody>
      </p:sp>
    </p:spTree>
    <p:extLst>
      <p:ext uri="{BB962C8B-B14F-4D97-AF65-F5344CB8AC3E}">
        <p14:creationId xmlns:p14="http://schemas.microsoft.com/office/powerpoint/2010/main" val="3743062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26" y="495046"/>
            <a:ext cx="8390347" cy="5867908"/>
          </a:xfrm>
          <a:prstGeom prst="rect">
            <a:avLst/>
          </a:prstGeom>
        </p:spPr>
      </p:pic>
    </p:spTree>
    <p:extLst>
      <p:ext uri="{BB962C8B-B14F-4D97-AF65-F5344CB8AC3E}">
        <p14:creationId xmlns:p14="http://schemas.microsoft.com/office/powerpoint/2010/main" val="3797760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attacker can telnet into the device via port 23 from anywhere in the world if this is a perimeter device with public IP address.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286000"/>
            <a:ext cx="6827817" cy="3566265"/>
          </a:xfrm>
          <a:prstGeom prst="rect">
            <a:avLst/>
          </a:prstGeom>
        </p:spPr>
      </p:pic>
    </p:spTree>
    <p:extLst>
      <p:ext uri="{BB962C8B-B14F-4D97-AF65-F5344CB8AC3E}">
        <p14:creationId xmlns:p14="http://schemas.microsoft.com/office/powerpoint/2010/main" val="365565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70665"/>
            <a:ext cx="11379200" cy="5181600"/>
          </a:xfrm>
        </p:spPr>
        <p:txBody>
          <a:bodyPr/>
          <a:lstStyle/>
          <a:p>
            <a:r>
              <a:rPr lang="en-US" dirty="0"/>
              <a:t>Likewise, attacker could also login to the wireless router using default/social engineered/bruit force credential using SSH protocol via port 22.</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438400"/>
            <a:ext cx="8229600" cy="3457815"/>
          </a:xfrm>
          <a:prstGeom prst="rect">
            <a:avLst/>
          </a:prstGeom>
        </p:spPr>
      </p:pic>
    </p:spTree>
    <p:extLst>
      <p:ext uri="{BB962C8B-B14F-4D97-AF65-F5344CB8AC3E}">
        <p14:creationId xmlns:p14="http://schemas.microsoft.com/office/powerpoint/2010/main" val="1347723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Worse, the attacker could have GUI login in via port 3389 using remote desktop </a:t>
            </a:r>
            <a:r>
              <a:rPr lang="en-US" dirty="0" err="1"/>
              <a:t>prototcol</a:t>
            </a:r>
            <a:r>
              <a:rPr lang="en-US" dirty="0"/>
              <a:t>, </a:t>
            </a:r>
            <a:r>
              <a:rPr lang="en-US" dirty="0" err="1"/>
              <a:t>rdp</a:t>
            </a:r>
            <a:r>
              <a:rPr lang="en-US" dirty="0"/>
              <a:t> with the guessed/social engineered credential.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819400"/>
            <a:ext cx="10245809" cy="1905000"/>
          </a:xfrm>
          <a:prstGeom prst="rect">
            <a:avLst/>
          </a:prstGeom>
        </p:spPr>
      </p:pic>
    </p:spTree>
    <p:extLst>
      <p:ext uri="{BB962C8B-B14F-4D97-AF65-F5344CB8AC3E}">
        <p14:creationId xmlns:p14="http://schemas.microsoft.com/office/powerpoint/2010/main" val="1609829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411" y="1013250"/>
            <a:ext cx="7811177" cy="4831499"/>
          </a:xfrm>
          <a:prstGeom prst="rect">
            <a:avLst/>
          </a:prstGeom>
        </p:spPr>
      </p:pic>
    </p:spTree>
    <p:extLst>
      <p:ext uri="{BB962C8B-B14F-4D97-AF65-F5344CB8AC3E}">
        <p14:creationId xmlns:p14="http://schemas.microsoft.com/office/powerpoint/2010/main" val="3174634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SG" sz="4800" dirty="0"/>
              <a:t>Pen-Test Network Router</a:t>
            </a:r>
          </a:p>
        </p:txBody>
      </p:sp>
    </p:spTree>
    <p:extLst>
      <p:ext uri="{BB962C8B-B14F-4D97-AF65-F5344CB8AC3E}">
        <p14:creationId xmlns:p14="http://schemas.microsoft.com/office/powerpoint/2010/main" val="2531910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SG" sz="2800" dirty="0"/>
              <a:t>Pen-Test Network Router</a:t>
            </a:r>
          </a:p>
          <a:p>
            <a:pPr lvl="1"/>
            <a:r>
              <a:rPr lang="en-US" sz="2400" dirty="0"/>
              <a:t>Methods for obtaining Network Router Access through Web Interface</a:t>
            </a:r>
            <a:endParaRPr lang="en-SG" sz="2400" dirty="0"/>
          </a:p>
          <a:p>
            <a:pPr lvl="1"/>
            <a:r>
              <a:rPr lang="en-US" sz="2400" dirty="0"/>
              <a:t>Methods for obtaining Network Router access through Remote Access Services</a:t>
            </a:r>
          </a:p>
          <a:p>
            <a:pPr lvl="1"/>
            <a:endParaRPr lang="en-US" sz="2400" dirty="0"/>
          </a:p>
          <a:p>
            <a:r>
              <a:rPr lang="en-SG" sz="2800" dirty="0"/>
              <a:t>Pen-Test Network Firewall</a:t>
            </a:r>
          </a:p>
          <a:p>
            <a:pPr lvl="1"/>
            <a:r>
              <a:rPr lang="en-US" sz="2400" dirty="0"/>
              <a:t>Methods for obtaining Network Firewall Access through Web Interface</a:t>
            </a:r>
          </a:p>
          <a:p>
            <a:pPr lvl="1"/>
            <a:r>
              <a:rPr lang="en-US" sz="2400" dirty="0"/>
              <a:t>Methods for obtaining Network Firewall Access through Remote Access Service</a:t>
            </a:r>
          </a:p>
          <a:p>
            <a:endParaRPr lang="en-SG" sz="2800" dirty="0"/>
          </a:p>
          <a:p>
            <a:r>
              <a:rPr lang="en-US" sz="2800" dirty="0"/>
              <a:t>Summary</a:t>
            </a:r>
          </a:p>
          <a:p>
            <a:endParaRPr lang="en-US" sz="2800" dirty="0"/>
          </a:p>
          <a:p>
            <a:endParaRPr lang="en-US" sz="2800" dirty="0"/>
          </a:p>
          <a:p>
            <a:endParaRPr lang="en-US" sz="2800" dirty="0"/>
          </a:p>
          <a:p>
            <a:endParaRPr lang="en-US" sz="2800" dirty="0"/>
          </a:p>
          <a:p>
            <a:endParaRPr lang="en-SG"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SG" sz="2800" dirty="0"/>
          </a:p>
        </p:txBody>
      </p:sp>
    </p:spTree>
    <p:custDataLst>
      <p:tags r:id="rId1"/>
    </p:custDataLst>
    <p:extLst>
      <p:ext uri="{BB962C8B-B14F-4D97-AF65-F5344CB8AC3E}">
        <p14:creationId xmlns:p14="http://schemas.microsoft.com/office/powerpoint/2010/main" val="849341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for Pen-Test Network Router</a:t>
            </a:r>
          </a:p>
        </p:txBody>
      </p:sp>
      <p:sp>
        <p:nvSpPr>
          <p:cNvPr id="5" name="Content Placeholder 4"/>
          <p:cNvSpPr>
            <a:spLocks noGrp="1"/>
          </p:cNvSpPr>
          <p:nvPr>
            <p:ph idx="4294967295"/>
          </p:nvPr>
        </p:nvSpPr>
        <p:spPr>
          <a:xfrm>
            <a:off x="0" y="1066800"/>
            <a:ext cx="10871200" cy="5181600"/>
          </a:xfrm>
        </p:spPr>
        <p:txBody>
          <a:bodyPr/>
          <a:lstStyle/>
          <a:p>
            <a:pPr marL="0" indent="0">
              <a:buNone/>
            </a:pPr>
            <a:r>
              <a:rPr lang="en-US" sz="2800" dirty="0"/>
              <a:t>[1]    To check access to the router via the Web Interface</a:t>
            </a:r>
          </a:p>
          <a:p>
            <a:pPr marL="898525" lvl="1" indent="-184150"/>
            <a:r>
              <a:rPr lang="en-US" sz="2000" dirty="0"/>
              <a:t>Using the normal web interface provided by the router and login to the router, the pen-tester will have information on the network IDs and routing information.</a:t>
            </a:r>
          </a:p>
          <a:p>
            <a:pPr marL="898525" lvl="1" indent="-184150"/>
            <a:endParaRPr lang="en-US" sz="2000" dirty="0"/>
          </a:p>
          <a:p>
            <a:pPr marL="0" indent="0">
              <a:buNone/>
            </a:pPr>
            <a:r>
              <a:rPr lang="en-US" sz="2800" dirty="0"/>
              <a:t>[2]    To check access to the router OS through telnet and </a:t>
            </a:r>
            <a:r>
              <a:rPr lang="en-US" sz="2800" dirty="0" err="1"/>
              <a:t>ssh</a:t>
            </a:r>
            <a:r>
              <a:rPr lang="en-US" sz="2800" dirty="0"/>
              <a:t>.</a:t>
            </a:r>
            <a:br>
              <a:rPr lang="en-US" sz="2800" dirty="0"/>
            </a:br>
            <a:endParaRPr lang="en-US" sz="2800" dirty="0"/>
          </a:p>
          <a:p>
            <a:pPr marL="898525" lvl="1" indent="-184150">
              <a:tabLst>
                <a:tab pos="898525" algn="l"/>
              </a:tabLst>
            </a:pPr>
            <a:r>
              <a:rPr lang="en-US" sz="2000" dirty="0"/>
              <a:t>Often these services are left on by default to allow</a:t>
            </a:r>
            <a:r>
              <a:rPr lang="en-US" sz="1800" dirty="0"/>
              <a:t> the administrator to remote access into the router to maintain the device. Similar to [1], the pen-tester will gain insight to the internal networks.</a:t>
            </a:r>
            <a:endParaRPr lang="en-US" dirty="0"/>
          </a:p>
          <a:p>
            <a:pPr marL="0" indent="0">
              <a:buNone/>
            </a:pPr>
            <a:endParaRPr lang="en-US" dirty="0"/>
          </a:p>
          <a:p>
            <a:pPr lvl="2"/>
            <a:endParaRPr lang="en-US" sz="1800" dirty="0"/>
          </a:p>
        </p:txBody>
      </p:sp>
    </p:spTree>
    <p:extLst>
      <p:ext uri="{BB962C8B-B14F-4D97-AF65-F5344CB8AC3E}">
        <p14:creationId xmlns:p14="http://schemas.microsoft.com/office/powerpoint/2010/main" val="3857030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895600"/>
            <a:ext cx="7772400" cy="1524000"/>
          </a:xfrm>
        </p:spPr>
        <p:txBody>
          <a:bodyPr/>
          <a:lstStyle/>
          <a:p>
            <a:pPr algn="ctr"/>
            <a:r>
              <a:rPr lang="en-US" sz="4800" dirty="0"/>
              <a:t>Method for obtaining Network Router Access through Web Interface</a:t>
            </a:r>
            <a:endParaRPr lang="en-SG" sz="4800" dirty="0"/>
          </a:p>
        </p:txBody>
      </p:sp>
    </p:spTree>
    <p:extLst>
      <p:ext uri="{BB962C8B-B14F-4D97-AF65-F5344CB8AC3E}">
        <p14:creationId xmlns:p14="http://schemas.microsoft.com/office/powerpoint/2010/main" val="1253469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problem we have here is the same as the wireless router because most network router also offers a web interface for its user to configure the router.</a:t>
            </a:r>
          </a:p>
          <a:p>
            <a:r>
              <a:rPr lang="en-US" dirty="0"/>
              <a:t>So one need to scan for port 80 in the target router and thereafter bruit force to login using commonly used ID and password. If all fail, the attacker could make use of dictionary attack using tool like "hydra".</a:t>
            </a:r>
          </a:p>
        </p:txBody>
      </p:sp>
    </p:spTree>
    <p:extLst>
      <p:ext uri="{BB962C8B-B14F-4D97-AF65-F5344CB8AC3E}">
        <p14:creationId xmlns:p14="http://schemas.microsoft.com/office/powerpoint/2010/main" val="1846388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hlinkClick r:id="rId2" tooltip="hydra"/>
              </a:rPr>
              <a:t>hydra</a:t>
            </a:r>
            <a:r>
              <a:rPr lang="en-US" dirty="0"/>
              <a:t> is a password cracking tool, which can perform rapid dictionary attacks against many protocols, including Telnet, RDP, SSH, FTP, HTTP, HTTPS, SMB... It is created by </a:t>
            </a:r>
            <a:r>
              <a:rPr lang="en-US" dirty="0" err="1">
                <a:hlinkClick r:id="rId3" tooltip="vanhauser-thc"/>
              </a:rPr>
              <a:t>Vanhauser-thc</a:t>
            </a:r>
            <a:r>
              <a:rPr lang="en-US" dirty="0"/>
              <a:t>. </a:t>
            </a:r>
          </a:p>
          <a:p>
            <a:r>
              <a:rPr lang="en-US" dirty="0"/>
              <a:t>The syntax of the command is as follows: </a:t>
            </a:r>
          </a:p>
          <a:p>
            <a:pPr lvl="1"/>
            <a:r>
              <a:rPr lang="en-US" dirty="0"/>
              <a:t>hydra -l &lt;USER&gt; -p &lt;Password&gt; &lt;IP Address&gt; http-post-form “&lt;Login Page&gt;:&lt;Request Body&gt;:&lt;Error Message&gt;” </a:t>
            </a:r>
            <a:br>
              <a:rPr lang="en-US" dirty="0"/>
            </a:br>
            <a:endParaRPr lang="en-US" dirty="0"/>
          </a:p>
          <a:p>
            <a:pPr marL="0" indent="0">
              <a:buNone/>
            </a:pPr>
            <a:br>
              <a:rPr lang="en-US" dirty="0"/>
            </a:br>
            <a:endParaRPr lang="en-US" dirty="0"/>
          </a:p>
        </p:txBody>
      </p:sp>
    </p:spTree>
    <p:extLst>
      <p:ext uri="{BB962C8B-B14F-4D97-AF65-F5344CB8AC3E}">
        <p14:creationId xmlns:p14="http://schemas.microsoft.com/office/powerpoint/2010/main" val="2594708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Using hydra to crack the login credential of a web page requires a bit more research compare to using it for the same purpose using other protocols.  You will need the URL of the Login Page, the Request statement and the Error Message.</a:t>
            </a:r>
          </a:p>
          <a:p>
            <a:r>
              <a:rPr lang="en-US" dirty="0"/>
              <a:t>Follow the video "</a:t>
            </a:r>
            <a:r>
              <a:rPr lang="en-US" dirty="0">
                <a:hlinkClick r:id="rId2" tooltip="Hack login page"/>
              </a:rPr>
              <a:t>Brute Force Login Pages using Hydra</a:t>
            </a:r>
            <a:r>
              <a:rPr lang="en-US" dirty="0"/>
              <a:t>" by </a:t>
            </a:r>
            <a:r>
              <a:rPr lang="en-US" dirty="0" err="1"/>
              <a:t>Hackaholic</a:t>
            </a:r>
            <a:r>
              <a:rPr lang="en-US" dirty="0"/>
              <a:t> or "</a:t>
            </a:r>
            <a:r>
              <a:rPr lang="en-US" dirty="0">
                <a:hlinkClick r:id="rId3" tooltip="NetSecNow"/>
              </a:rPr>
              <a:t>Brute Forcing Website Login with Hydra and </a:t>
            </a:r>
            <a:r>
              <a:rPr lang="en-US" dirty="0" err="1">
                <a:hlinkClick r:id="rId3" tooltip="NetSecNow"/>
              </a:rPr>
              <a:t>Burpsuite</a:t>
            </a:r>
            <a:r>
              <a:rPr lang="en-US" dirty="0"/>
              <a:t>" by </a:t>
            </a:r>
            <a:r>
              <a:rPr lang="en-US" dirty="0" err="1"/>
              <a:t>NetSecNow</a:t>
            </a:r>
            <a:r>
              <a:rPr lang="en-US" dirty="0"/>
              <a:t> to learn how you can obtain the login credential using THC-hydra.</a:t>
            </a:r>
          </a:p>
          <a:p>
            <a:pPr marL="0" indent="0">
              <a:buNone/>
            </a:pPr>
            <a:endParaRPr lang="en-US" dirty="0"/>
          </a:p>
        </p:txBody>
      </p:sp>
    </p:spTree>
    <p:extLst>
      <p:ext uri="{BB962C8B-B14F-4D97-AF65-F5344CB8AC3E}">
        <p14:creationId xmlns:p14="http://schemas.microsoft.com/office/powerpoint/2010/main" val="2026050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895600"/>
            <a:ext cx="7772400" cy="1524000"/>
          </a:xfrm>
        </p:spPr>
        <p:txBody>
          <a:bodyPr/>
          <a:lstStyle/>
          <a:p>
            <a:pPr algn="ctr"/>
            <a:r>
              <a:rPr lang="en-US" sz="4800" dirty="0"/>
              <a:t>Methods for obtaining Network Router access through Remote Access Services</a:t>
            </a:r>
          </a:p>
        </p:txBody>
      </p:sp>
    </p:spTree>
    <p:extLst>
      <p:ext uri="{BB962C8B-B14F-4D97-AF65-F5344CB8AC3E}">
        <p14:creationId xmlns:p14="http://schemas.microsoft.com/office/powerpoint/2010/main" val="851082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bruit forcing of login credential using hydra for the following protocols is much easier than http protocol. </a:t>
            </a:r>
          </a:p>
          <a:p>
            <a:endParaRPr lang="en-US" dirty="0"/>
          </a:p>
          <a:p>
            <a:r>
              <a:rPr lang="en-US" dirty="0"/>
              <a:t>The usage are shown in the examples in the next three slides.</a:t>
            </a:r>
          </a:p>
        </p:txBody>
      </p:sp>
    </p:spTree>
    <p:extLst>
      <p:ext uri="{BB962C8B-B14F-4D97-AF65-F5344CB8AC3E}">
        <p14:creationId xmlns:p14="http://schemas.microsoft.com/office/powerpoint/2010/main" val="1101672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5800"/>
            <a:ext cx="10871200" cy="5181600"/>
          </a:xfrm>
        </p:spPr>
        <p:txBody>
          <a:bodyPr/>
          <a:lstStyle/>
          <a:p>
            <a:r>
              <a:rPr lang="en-US" dirty="0"/>
              <a:t>[1] Using hydra to obtain "telnet" login credential</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11591924" cy="5562600"/>
          </a:xfrm>
          <a:prstGeom prst="rect">
            <a:avLst/>
          </a:prstGeom>
        </p:spPr>
      </p:pic>
    </p:spTree>
    <p:extLst>
      <p:ext uri="{BB962C8B-B14F-4D97-AF65-F5344CB8AC3E}">
        <p14:creationId xmlns:p14="http://schemas.microsoft.com/office/powerpoint/2010/main" val="1363952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5800"/>
            <a:ext cx="10871200" cy="5181600"/>
          </a:xfrm>
        </p:spPr>
        <p:txBody>
          <a:bodyPr/>
          <a:lstStyle/>
          <a:p>
            <a:r>
              <a:rPr lang="en-US" dirty="0"/>
              <a:t>[2] Use hydra to obtain "</a:t>
            </a:r>
            <a:r>
              <a:rPr lang="en-US" dirty="0" err="1"/>
              <a:t>ssh</a:t>
            </a:r>
            <a:r>
              <a:rPr lang="en-US" dirty="0"/>
              <a:t>" login credential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90" y="1814900"/>
            <a:ext cx="10071100" cy="5526926"/>
          </a:xfrm>
          <a:prstGeom prst="rect">
            <a:avLst/>
          </a:prstGeom>
        </p:spPr>
      </p:pic>
    </p:spTree>
    <p:extLst>
      <p:ext uri="{BB962C8B-B14F-4D97-AF65-F5344CB8AC3E}">
        <p14:creationId xmlns:p14="http://schemas.microsoft.com/office/powerpoint/2010/main" val="1025457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85800"/>
            <a:ext cx="10871200" cy="5181600"/>
          </a:xfrm>
        </p:spPr>
        <p:txBody>
          <a:bodyPr/>
          <a:lstStyle/>
          <a:p>
            <a:r>
              <a:rPr lang="en-US" dirty="0"/>
              <a:t>[3] Use hydra to obtain "</a:t>
            </a:r>
            <a:r>
              <a:rPr lang="en-US" dirty="0" err="1"/>
              <a:t>rdp</a:t>
            </a:r>
            <a:r>
              <a:rPr lang="en-US" dirty="0"/>
              <a:t>" login credential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295400"/>
            <a:ext cx="9448800" cy="4739525"/>
          </a:xfrm>
          <a:prstGeom prst="rect">
            <a:avLst/>
          </a:prstGeom>
        </p:spPr>
      </p:pic>
      <p:sp>
        <p:nvSpPr>
          <p:cNvPr id="5" name="Rectangle 4"/>
          <p:cNvSpPr/>
          <p:nvPr/>
        </p:nvSpPr>
        <p:spPr>
          <a:xfrm>
            <a:off x="1143000" y="5943600"/>
            <a:ext cx="10210800" cy="307777"/>
          </a:xfrm>
          <a:prstGeom prst="rect">
            <a:avLst/>
          </a:prstGeom>
        </p:spPr>
        <p:txBody>
          <a:bodyPr wrap="square">
            <a:spAutoFit/>
          </a:bodyPr>
          <a:lstStyle/>
          <a:p>
            <a:r>
              <a:rPr lang="en-US" sz="1400" dirty="0"/>
              <a:t> source: </a:t>
            </a:r>
            <a:r>
              <a:rPr lang="en-US" sz="1400" b="1" dirty="0">
                <a:hlinkClick r:id="rId3" tooltip="hydra source"/>
              </a:rPr>
              <a:t>https://securitytutorials.co.uk/brute-forcing-passwords-with-thc-hydra/</a:t>
            </a:r>
            <a:endParaRPr lang="en-US" sz="1400" dirty="0"/>
          </a:p>
        </p:txBody>
      </p:sp>
    </p:spTree>
    <p:extLst>
      <p:ext uri="{BB962C8B-B14F-4D97-AF65-F5344CB8AC3E}">
        <p14:creationId xmlns:p14="http://schemas.microsoft.com/office/powerpoint/2010/main" val="490119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08" y="-27988"/>
            <a:ext cx="8229600" cy="792162"/>
          </a:xfrm>
        </p:spPr>
        <p:txBody>
          <a:bodyPr>
            <a:normAutofit/>
          </a:bodyPr>
          <a:lstStyle/>
          <a:p>
            <a:r>
              <a:rPr lang="en-US" b="0" dirty="0"/>
              <a:t>Our Pen-Test Process Model</a:t>
            </a:r>
          </a:p>
        </p:txBody>
      </p:sp>
      <p:sp>
        <p:nvSpPr>
          <p:cNvPr id="4" name="Plaque 3"/>
          <p:cNvSpPr/>
          <p:nvPr/>
        </p:nvSpPr>
        <p:spPr>
          <a:xfrm>
            <a:off x="4434037" y="1159166"/>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Planning</a:t>
            </a:r>
          </a:p>
        </p:txBody>
      </p:sp>
      <p:sp>
        <p:nvSpPr>
          <p:cNvPr id="5" name="Plaque 4"/>
          <p:cNvSpPr/>
          <p:nvPr/>
        </p:nvSpPr>
        <p:spPr>
          <a:xfrm>
            <a:off x="5043637" y="2146303"/>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Reconnaissance</a:t>
            </a:r>
          </a:p>
        </p:txBody>
      </p:sp>
      <p:sp>
        <p:nvSpPr>
          <p:cNvPr id="6" name="Plaque 5"/>
          <p:cNvSpPr/>
          <p:nvPr/>
        </p:nvSpPr>
        <p:spPr>
          <a:xfrm>
            <a:off x="5790730" y="3123048"/>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Scanning</a:t>
            </a:r>
          </a:p>
        </p:txBody>
      </p:sp>
      <p:sp>
        <p:nvSpPr>
          <p:cNvPr id="7" name="Plaque 6"/>
          <p:cNvSpPr/>
          <p:nvPr/>
        </p:nvSpPr>
        <p:spPr>
          <a:xfrm>
            <a:off x="6410965" y="4266048"/>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Exploit Systems</a:t>
            </a:r>
          </a:p>
        </p:txBody>
      </p:sp>
      <p:sp>
        <p:nvSpPr>
          <p:cNvPr id="8" name="Plaque 7"/>
          <p:cNvSpPr/>
          <p:nvPr/>
        </p:nvSpPr>
        <p:spPr>
          <a:xfrm>
            <a:off x="7010982" y="5332848"/>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a:t>
            </a:r>
          </a:p>
        </p:txBody>
      </p:sp>
      <p:sp>
        <p:nvSpPr>
          <p:cNvPr id="10" name="Curved Left Arrow 9"/>
          <p:cNvSpPr/>
          <p:nvPr/>
        </p:nvSpPr>
        <p:spPr>
          <a:xfrm rot="20275297">
            <a:off x="6729619" y="1104083"/>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sp>
        <p:nvSpPr>
          <p:cNvPr id="11" name="Curved Left Arrow 10"/>
          <p:cNvSpPr/>
          <p:nvPr/>
        </p:nvSpPr>
        <p:spPr>
          <a:xfrm rot="19746109">
            <a:off x="7393569" y="2271738"/>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pic>
        <p:nvPicPr>
          <p:cNvPr id="15" name="Picture 14" descr="56.jpg"/>
          <p:cNvPicPr>
            <a:picLocks noGrp="1" noChangeAspect="1"/>
          </p:cNvPicPr>
          <p:nvPr isPhoto="1"/>
        </p:nvPicPr>
        <p:blipFill rotWithShape="1">
          <a:blip r:embed="rId3">
            <a:lum/>
          </a:blip>
          <a:srcRect l="9739" t="58182" r="79000" b="20909"/>
          <a:stretch/>
        </p:blipFill>
        <p:spPr>
          <a:xfrm>
            <a:off x="4300444" y="2086133"/>
            <a:ext cx="616527" cy="862306"/>
          </a:xfrm>
          <a:prstGeom prst="rect">
            <a:avLst/>
          </a:prstGeom>
          <a:ln>
            <a:noFill/>
          </a:ln>
          <a:effectLst>
            <a:outerShdw blurRad="292100" dist="139700" dir="2700000" algn="tl" rotWithShape="0">
              <a:srgbClr val="333333">
                <a:alpha val="65000"/>
              </a:srgbClr>
            </a:outerShdw>
          </a:effectLst>
        </p:spPr>
      </p:pic>
      <p:pic>
        <p:nvPicPr>
          <p:cNvPr id="16" name="Picture 15" descr="56.jpg"/>
          <p:cNvPicPr>
            <a:picLocks noGrp="1" noChangeAspect="1"/>
          </p:cNvPicPr>
          <p:nvPr isPhoto="1"/>
        </p:nvPicPr>
        <p:blipFill rotWithShape="1">
          <a:blip r:embed="rId3">
            <a:lum/>
          </a:blip>
          <a:srcRect l="26250" t="58182" r="63097" b="20909"/>
          <a:stretch/>
        </p:blipFill>
        <p:spPr>
          <a:xfrm>
            <a:off x="5107653" y="3088684"/>
            <a:ext cx="562352" cy="831476"/>
          </a:xfrm>
          <a:prstGeom prst="rect">
            <a:avLst/>
          </a:prstGeom>
          <a:ln>
            <a:noFill/>
          </a:ln>
          <a:effectLst>
            <a:outerShdw blurRad="292100" dist="139700" dir="2700000" algn="tl" rotWithShape="0">
              <a:srgbClr val="333333">
                <a:alpha val="65000"/>
              </a:srgbClr>
            </a:outerShdw>
          </a:effectLst>
        </p:spPr>
      </p:pic>
      <p:pic>
        <p:nvPicPr>
          <p:cNvPr id="17" name="Picture 16" descr="56.jpg"/>
          <p:cNvPicPr>
            <a:picLocks noGrp="1" noChangeAspect="1"/>
          </p:cNvPicPr>
          <p:nvPr isPhoto="1"/>
        </p:nvPicPr>
        <p:blipFill rotWithShape="1">
          <a:blip r:embed="rId3">
            <a:lum/>
          </a:blip>
          <a:srcRect l="42685" t="61970" r="47424" b="23132"/>
          <a:stretch/>
        </p:blipFill>
        <p:spPr>
          <a:xfrm>
            <a:off x="5667852" y="4286301"/>
            <a:ext cx="650227" cy="737758"/>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3678932" y="809904"/>
            <a:ext cx="602818" cy="1035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4585" y="5246797"/>
            <a:ext cx="540667" cy="8579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Striped Right Arrow 17"/>
          <p:cNvSpPr/>
          <p:nvPr/>
        </p:nvSpPr>
        <p:spPr>
          <a:xfrm>
            <a:off x="4218013" y="3233631"/>
            <a:ext cx="432048" cy="58861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Curved Left Arrow 22"/>
          <p:cNvSpPr/>
          <p:nvPr/>
        </p:nvSpPr>
        <p:spPr>
          <a:xfrm rot="19746109">
            <a:off x="8136465" y="3276463"/>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sp>
        <p:nvSpPr>
          <p:cNvPr id="24" name="Curved Left Arrow 23"/>
          <p:cNvSpPr/>
          <p:nvPr/>
        </p:nvSpPr>
        <p:spPr>
          <a:xfrm rot="19746109">
            <a:off x="8752137" y="4308150"/>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spTree>
    <p:custDataLst>
      <p:tags r:id="rId1"/>
    </p:custDataLst>
    <p:extLst>
      <p:ext uri="{BB962C8B-B14F-4D97-AF65-F5344CB8AC3E}">
        <p14:creationId xmlns:p14="http://schemas.microsoft.com/office/powerpoint/2010/main" val="3727151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SG" sz="4800" dirty="0"/>
              <a:t>Pen-Test Network Firewall</a:t>
            </a:r>
          </a:p>
        </p:txBody>
      </p:sp>
    </p:spTree>
    <p:extLst>
      <p:ext uri="{BB962C8B-B14F-4D97-AF65-F5344CB8AC3E}">
        <p14:creationId xmlns:p14="http://schemas.microsoft.com/office/powerpoint/2010/main" val="2987598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 for Pen-Test Network Firewall</a:t>
            </a:r>
          </a:p>
        </p:txBody>
      </p:sp>
      <p:sp>
        <p:nvSpPr>
          <p:cNvPr id="5" name="Content Placeholder 4"/>
          <p:cNvSpPr>
            <a:spLocks noGrp="1"/>
          </p:cNvSpPr>
          <p:nvPr>
            <p:ph idx="4294967295"/>
          </p:nvPr>
        </p:nvSpPr>
        <p:spPr>
          <a:xfrm>
            <a:off x="0" y="1066800"/>
            <a:ext cx="10871200" cy="5181600"/>
          </a:xfrm>
        </p:spPr>
        <p:txBody>
          <a:bodyPr/>
          <a:lstStyle/>
          <a:p>
            <a:pPr marL="0" indent="0">
              <a:buNone/>
            </a:pPr>
            <a:r>
              <a:rPr lang="en-US" sz="2800" dirty="0"/>
              <a:t>[1]    To check access to the Network Firewall via the Web Interface</a:t>
            </a:r>
            <a:br>
              <a:rPr lang="en-US" sz="2800" dirty="0"/>
            </a:br>
            <a:endParaRPr lang="en-US" sz="2800" dirty="0"/>
          </a:p>
          <a:p>
            <a:pPr marL="1071563" lvl="1" indent="-357188"/>
            <a:r>
              <a:rPr lang="en-US" sz="2400" dirty="0"/>
              <a:t>Using the normal web interface provided by the Firewall and login to the Firewall, the pen-tester will have all the log on the traffic flowing in and out of the network. The pen-tester will also have access to the firewall rules.</a:t>
            </a:r>
          </a:p>
          <a:p>
            <a:pPr marL="1071563" lvl="1" indent="-357188"/>
            <a:endParaRPr lang="en-US" sz="2400" dirty="0"/>
          </a:p>
          <a:p>
            <a:pPr marL="630238" indent="-630238">
              <a:buNone/>
            </a:pPr>
            <a:r>
              <a:rPr lang="en-US" sz="2800" dirty="0"/>
              <a:t>[2]    To check access to the Network Firewall via services such as telnet, </a:t>
            </a:r>
            <a:r>
              <a:rPr lang="en-US" sz="2800" dirty="0" err="1"/>
              <a:t>ssh</a:t>
            </a:r>
            <a:r>
              <a:rPr lang="en-US" sz="2800" dirty="0"/>
              <a:t> and </a:t>
            </a:r>
            <a:r>
              <a:rPr lang="en-US" sz="2800" dirty="0" err="1"/>
              <a:t>rdp</a:t>
            </a:r>
            <a:r>
              <a:rPr lang="en-US" sz="2800" dirty="0"/>
              <a:t>.</a:t>
            </a:r>
            <a:br>
              <a:rPr lang="en-US" sz="2800" dirty="0"/>
            </a:br>
            <a:endParaRPr lang="en-US" sz="2800" dirty="0"/>
          </a:p>
          <a:p>
            <a:pPr marL="1071563" lvl="1" indent="-441325"/>
            <a:r>
              <a:rPr lang="en-US" sz="2400" dirty="0"/>
              <a:t>All these services allow the administrator to remote access into the Firewall to maintain the device. Similar to [1], the pen-tester will gain insight to the traffic logs and firewall rules.</a:t>
            </a:r>
          </a:p>
          <a:p>
            <a:pPr marL="0" indent="0">
              <a:buNone/>
            </a:pPr>
            <a:br>
              <a:rPr lang="en-US" sz="2800" dirty="0"/>
            </a:br>
            <a:endParaRPr lang="en-US" sz="2800" dirty="0"/>
          </a:p>
        </p:txBody>
      </p:sp>
    </p:spTree>
    <p:extLst>
      <p:ext uri="{BB962C8B-B14F-4D97-AF65-F5344CB8AC3E}">
        <p14:creationId xmlns:p14="http://schemas.microsoft.com/office/powerpoint/2010/main" val="243494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86000" y="3276600"/>
            <a:ext cx="7772400" cy="1524000"/>
          </a:xfrm>
        </p:spPr>
        <p:txBody>
          <a:bodyPr/>
          <a:lstStyle/>
          <a:p>
            <a:pPr algn="ctr"/>
            <a:r>
              <a:rPr lang="en-US" sz="4800" dirty="0"/>
              <a:t>Methods for obtaining Network Firewall Access through Web Interface</a:t>
            </a:r>
          </a:p>
        </p:txBody>
      </p:sp>
    </p:spTree>
    <p:extLst>
      <p:ext uri="{BB962C8B-B14F-4D97-AF65-F5344CB8AC3E}">
        <p14:creationId xmlns:p14="http://schemas.microsoft.com/office/powerpoint/2010/main" val="2858860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problems are similar to those mentioned in wireless router and network router.  There may be more port available for access.</a:t>
            </a:r>
          </a:p>
        </p:txBody>
      </p:sp>
    </p:spTree>
    <p:extLst>
      <p:ext uri="{BB962C8B-B14F-4D97-AF65-F5344CB8AC3E}">
        <p14:creationId xmlns:p14="http://schemas.microsoft.com/office/powerpoint/2010/main" val="2432671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4.3 - Exploration</a:t>
            </a:r>
          </a:p>
        </p:txBody>
      </p:sp>
      <p:sp>
        <p:nvSpPr>
          <p:cNvPr id="3" name="Content Placeholder 2"/>
          <p:cNvSpPr>
            <a:spLocks noGrp="1"/>
          </p:cNvSpPr>
          <p:nvPr>
            <p:ph idx="1"/>
          </p:nvPr>
        </p:nvSpPr>
        <p:spPr/>
        <p:txBody>
          <a:bodyPr/>
          <a:lstStyle/>
          <a:p>
            <a:r>
              <a:rPr lang="en-US" dirty="0"/>
              <a:t>Open a copy of Palo Alto - VM50 issued to you (for NS class) and scan for port 80 or similar ports for http protocol. </a:t>
            </a:r>
          </a:p>
          <a:p>
            <a:r>
              <a:rPr lang="en-US" dirty="0"/>
              <a:t>Open the web access using your browser in Kali Linux and explore the chances of breaking in. </a:t>
            </a:r>
          </a:p>
          <a:p>
            <a:r>
              <a:rPr lang="en-US" dirty="0"/>
              <a:t>No submission needed.</a:t>
            </a:r>
          </a:p>
          <a:p>
            <a:endParaRPr lang="en-US" dirty="0"/>
          </a:p>
        </p:txBody>
      </p:sp>
    </p:spTree>
    <p:extLst>
      <p:ext uri="{BB962C8B-B14F-4D97-AF65-F5344CB8AC3E}">
        <p14:creationId xmlns:p14="http://schemas.microsoft.com/office/powerpoint/2010/main" val="2896678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86000" y="2057400"/>
            <a:ext cx="7772400" cy="1524000"/>
          </a:xfrm>
        </p:spPr>
        <p:txBody>
          <a:bodyPr/>
          <a:lstStyle/>
          <a:p>
            <a:pPr algn="ctr"/>
            <a:r>
              <a:rPr lang="en-US" sz="4800" dirty="0"/>
              <a:t>Methods for obtaining Network Firewall Access through Remote Access Services</a:t>
            </a:r>
          </a:p>
        </p:txBody>
      </p:sp>
    </p:spTree>
    <p:extLst>
      <p:ext uri="{BB962C8B-B14F-4D97-AF65-F5344CB8AC3E}">
        <p14:creationId xmlns:p14="http://schemas.microsoft.com/office/powerpoint/2010/main" val="38824243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342265" indent="-342265"/>
            <a:r>
              <a:rPr lang="en-US" dirty="0"/>
              <a:t>The problems are similar to those mentioned in wireless router and network router.  There may be more ports available for access.</a:t>
            </a:r>
            <a:endParaRPr lang="en-US"/>
          </a:p>
        </p:txBody>
      </p:sp>
    </p:spTree>
    <p:extLst>
      <p:ext uri="{BB962C8B-B14F-4D97-AF65-F5344CB8AC3E}">
        <p14:creationId xmlns:p14="http://schemas.microsoft.com/office/powerpoint/2010/main" val="1035639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4.4 - Exploration</a:t>
            </a:r>
          </a:p>
        </p:txBody>
      </p:sp>
      <p:sp>
        <p:nvSpPr>
          <p:cNvPr id="3" name="Content Placeholder 2"/>
          <p:cNvSpPr>
            <a:spLocks noGrp="1"/>
          </p:cNvSpPr>
          <p:nvPr>
            <p:ph idx="1"/>
          </p:nvPr>
        </p:nvSpPr>
        <p:spPr/>
        <p:txBody>
          <a:bodyPr/>
          <a:lstStyle/>
          <a:p>
            <a:pPr marL="342265" indent="-342265"/>
            <a:r>
              <a:rPr lang="en-US" dirty="0"/>
              <a:t>Work in team of 2. </a:t>
            </a:r>
          </a:p>
          <a:p>
            <a:pPr marL="342265" indent="-342265"/>
            <a:r>
              <a:rPr lang="en-US" dirty="0"/>
              <a:t>Use the same Palo Alto - VM50 issued to you (for NS class) and scan for open ports and look out for port </a:t>
            </a:r>
            <a:r>
              <a:rPr lang="en-US" u="sng" dirty="0"/>
              <a:t>3389, 22 and 23</a:t>
            </a:r>
            <a:r>
              <a:rPr lang="en-US" dirty="0"/>
              <a:t>. </a:t>
            </a:r>
          </a:p>
          <a:p>
            <a:pPr marL="342265" indent="-342265"/>
            <a:r>
              <a:rPr lang="en-US" dirty="0"/>
              <a:t>Demonstrate that you can use hydra or other similar bruit forcing tools to break in ONE of these ports. </a:t>
            </a:r>
          </a:p>
          <a:p>
            <a:pPr marL="342265" indent="-342265"/>
            <a:endParaRPr lang="en-US" dirty="0"/>
          </a:p>
          <a:p>
            <a:pPr marL="342265" indent="-342265"/>
            <a:r>
              <a:rPr lang="en-US" dirty="0"/>
              <a:t>Document the steps and submit to your class's team folder.</a:t>
            </a:r>
          </a:p>
          <a:p>
            <a:pPr marL="342265" indent="-342265"/>
            <a:r>
              <a:rPr lang="en-US" dirty="0"/>
              <a:t>Name the file Act4.4-Names.</a:t>
            </a:r>
          </a:p>
          <a:p>
            <a:pPr marL="342265" indent="-342265"/>
            <a:r>
              <a:rPr lang="en-US" dirty="0"/>
              <a:t>Complete before week 6.</a:t>
            </a:r>
          </a:p>
          <a:p>
            <a:pPr marL="342265" indent="-342265"/>
            <a:endParaRPr lang="en-US" dirty="0"/>
          </a:p>
        </p:txBody>
      </p:sp>
    </p:spTree>
    <p:extLst>
      <p:ext uri="{BB962C8B-B14F-4D97-AF65-F5344CB8AC3E}">
        <p14:creationId xmlns:p14="http://schemas.microsoft.com/office/powerpoint/2010/main" val="1419209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86000" y="1905000"/>
            <a:ext cx="7772400" cy="1524000"/>
          </a:xfrm>
        </p:spPr>
        <p:txBody>
          <a:bodyPr/>
          <a:lstStyle/>
          <a:p>
            <a:pPr algn="ctr"/>
            <a:r>
              <a:rPr lang="en-US" sz="4800" dirty="0"/>
              <a:t>Summary</a:t>
            </a:r>
          </a:p>
        </p:txBody>
      </p:sp>
    </p:spTree>
    <p:extLst>
      <p:ext uri="{BB962C8B-B14F-4D97-AF65-F5344CB8AC3E}">
        <p14:creationId xmlns:p14="http://schemas.microsoft.com/office/powerpoint/2010/main" val="1476460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685800"/>
          </a:xfrm>
        </p:spPr>
        <p:txBody>
          <a:bodyPr/>
          <a:lstStyle/>
          <a:p>
            <a:r>
              <a:rPr lang="en-US" b="0" dirty="0"/>
              <a:t>Summary</a:t>
            </a:r>
            <a:endParaRPr lang="en-SG" b="0" dirty="0"/>
          </a:p>
        </p:txBody>
      </p:sp>
      <p:sp>
        <p:nvSpPr>
          <p:cNvPr id="3" name="Content Placeholder 2"/>
          <p:cNvSpPr>
            <a:spLocks noGrp="1"/>
          </p:cNvSpPr>
          <p:nvPr>
            <p:ph idx="1"/>
          </p:nvPr>
        </p:nvSpPr>
        <p:spPr/>
        <p:txBody>
          <a:bodyPr>
            <a:noAutofit/>
          </a:bodyPr>
          <a:lstStyle/>
          <a:p>
            <a:r>
              <a:rPr lang="en-US" sz="2400" dirty="0"/>
              <a:t>Activities in Scanning Phase</a:t>
            </a:r>
          </a:p>
          <a:p>
            <a:r>
              <a:rPr lang="en-US" sz="2400" dirty="0"/>
              <a:t>Network Perimeter and Network Perimeter Devices</a:t>
            </a:r>
          </a:p>
          <a:p>
            <a:r>
              <a:rPr lang="en-US" sz="2400" dirty="0"/>
              <a:t>Scanning for Network Perimeter Devices</a:t>
            </a:r>
          </a:p>
          <a:p>
            <a:r>
              <a:rPr lang="en-US" sz="2400" dirty="0"/>
              <a:t>Choice of Entry Points</a:t>
            </a:r>
          </a:p>
          <a:p>
            <a:r>
              <a:rPr lang="en-SG" sz="2400" dirty="0"/>
              <a:t>Pen-Test Wireless Router</a:t>
            </a:r>
          </a:p>
          <a:p>
            <a:pPr lvl="1"/>
            <a:r>
              <a:rPr lang="en-US" sz="2000" dirty="0"/>
              <a:t>Methods for obtaining Wireless Network Access through Encryption Keys</a:t>
            </a:r>
            <a:endParaRPr lang="en-SG" sz="2400" dirty="0"/>
          </a:p>
          <a:p>
            <a:pPr lvl="1"/>
            <a:r>
              <a:rPr lang="en-US" sz="2000" dirty="0"/>
              <a:t>Methods for obtaining Wireless Router Access through Web Interface</a:t>
            </a:r>
          </a:p>
          <a:p>
            <a:pPr lvl="1"/>
            <a:r>
              <a:rPr lang="en-US" sz="2000" dirty="0"/>
              <a:t>Methods for obtaining Wireless Router access through Remote Access Services</a:t>
            </a:r>
          </a:p>
          <a:p>
            <a:r>
              <a:rPr lang="en-SG" sz="2400" dirty="0"/>
              <a:t>Pen-Test Network Router</a:t>
            </a:r>
          </a:p>
          <a:p>
            <a:pPr lvl="1"/>
            <a:r>
              <a:rPr lang="en-US" sz="2000" dirty="0"/>
              <a:t>Methods for obtaining Network Router Access through Web Interface</a:t>
            </a:r>
            <a:endParaRPr lang="en-SG" sz="2000" dirty="0"/>
          </a:p>
          <a:p>
            <a:pPr lvl="1"/>
            <a:r>
              <a:rPr lang="en-US" sz="2000" dirty="0"/>
              <a:t>Methods for obtaining Network Router access through Remote Access Services</a:t>
            </a:r>
          </a:p>
        </p:txBody>
      </p:sp>
    </p:spTree>
    <p:custDataLst>
      <p:tags r:id="rId1"/>
    </p:custDataLst>
    <p:extLst>
      <p:ext uri="{BB962C8B-B14F-4D97-AF65-F5344CB8AC3E}">
        <p14:creationId xmlns:p14="http://schemas.microsoft.com/office/powerpoint/2010/main" val="3573464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A</a:t>
            </a:r>
            <a:r>
              <a:rPr lang="en-SG" sz="4800" dirty="0"/>
              <a:t>c</a:t>
            </a:r>
            <a:r>
              <a:rPr lang="en-US" sz="4800" dirty="0" err="1"/>
              <a:t>ti</a:t>
            </a:r>
            <a:r>
              <a:rPr lang="en-SG" sz="4800" dirty="0"/>
              <a:t>vi</a:t>
            </a:r>
            <a:r>
              <a:rPr lang="en-US" sz="4800" dirty="0"/>
              <a:t>ties in Scanning Phase</a:t>
            </a:r>
          </a:p>
        </p:txBody>
      </p:sp>
    </p:spTree>
    <p:extLst>
      <p:ext uri="{BB962C8B-B14F-4D97-AF65-F5344CB8AC3E}">
        <p14:creationId xmlns:p14="http://schemas.microsoft.com/office/powerpoint/2010/main" val="19646076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SG" sz="2400" dirty="0"/>
              <a:t>Pen-Test Network Firewall</a:t>
            </a:r>
          </a:p>
          <a:p>
            <a:pPr lvl="1"/>
            <a:r>
              <a:rPr lang="en-US" sz="2000" dirty="0"/>
              <a:t>Methods for obtaining Network Firewall Access through Web Interface</a:t>
            </a:r>
          </a:p>
          <a:p>
            <a:pPr lvl="1"/>
            <a:r>
              <a:rPr lang="en-US" sz="2000" dirty="0"/>
              <a:t>Methods for obtaining Network Firewall Access through Remote Access Service</a:t>
            </a:r>
          </a:p>
          <a:p>
            <a:endParaRPr lang="en-SG" sz="1800" dirty="0"/>
          </a:p>
        </p:txBody>
      </p:sp>
    </p:spTree>
    <p:custDataLst>
      <p:tags r:id="rId1"/>
    </p:custDataLst>
    <p:extLst>
      <p:ext uri="{BB962C8B-B14F-4D97-AF65-F5344CB8AC3E}">
        <p14:creationId xmlns:p14="http://schemas.microsoft.com/office/powerpoint/2010/main" val="34287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3404-6D12-4035-8759-2CB4661EA114}"/>
              </a:ext>
            </a:extLst>
          </p:cNvPr>
          <p:cNvSpPr>
            <a:spLocks noGrp="1"/>
          </p:cNvSpPr>
          <p:nvPr>
            <p:ph type="title"/>
          </p:nvPr>
        </p:nvSpPr>
        <p:spPr/>
        <p:txBody>
          <a:bodyPr/>
          <a:lstStyle/>
          <a:p>
            <a:r>
              <a:rPr lang="en-US" dirty="0">
                <a:ea typeface="Tahoma"/>
                <a:cs typeface="Tahoma"/>
              </a:rPr>
              <a:t>EXTRA</a:t>
            </a:r>
            <a:endParaRPr lang="en-US" dirty="0"/>
          </a:p>
        </p:txBody>
      </p:sp>
      <p:sp>
        <p:nvSpPr>
          <p:cNvPr id="3" name="Content Placeholder 2">
            <a:extLst>
              <a:ext uri="{FF2B5EF4-FFF2-40B4-BE49-F238E27FC236}">
                <a16:creationId xmlns:a16="http://schemas.microsoft.com/office/drawing/2014/main" id="{9E70FAE2-6B73-4133-8795-E210DFF4C5A9}"/>
              </a:ext>
            </a:extLst>
          </p:cNvPr>
          <p:cNvSpPr>
            <a:spLocks noGrp="1"/>
          </p:cNvSpPr>
          <p:nvPr>
            <p:ph idx="1"/>
          </p:nvPr>
        </p:nvSpPr>
        <p:spPr/>
        <p:txBody>
          <a:bodyPr/>
          <a:lstStyle/>
          <a:p>
            <a:pPr marL="342265" indent="-342265"/>
            <a:r>
              <a:rPr lang="en-US" dirty="0"/>
              <a:t>Other hydra-like tools can be found at</a:t>
            </a:r>
          </a:p>
          <a:p>
            <a:pPr marL="742315" lvl="1" indent="-285115"/>
            <a:r>
              <a:rPr lang="en-US" b="0" dirty="0">
                <a:ea typeface="+mn-lt"/>
                <a:cs typeface="+mn-lt"/>
                <a:hlinkClick r:id="rId2"/>
              </a:rPr>
              <a:t>https://hackertarget.com/brute-forcing-passwords-with-ncrack-hydra-and-medusa/</a:t>
            </a:r>
            <a:endParaRPr lang="en-US" dirty="0"/>
          </a:p>
          <a:p>
            <a:pPr marL="742315" lvl="1" indent="-285115"/>
            <a:endParaRPr lang="en-US" dirty="0"/>
          </a:p>
        </p:txBody>
      </p:sp>
    </p:spTree>
    <p:extLst>
      <p:ext uri="{BB962C8B-B14F-4D97-AF65-F5344CB8AC3E}">
        <p14:creationId xmlns:p14="http://schemas.microsoft.com/office/powerpoint/2010/main" val="1221761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Q&amp;A</a:t>
            </a:r>
          </a:p>
        </p:txBody>
      </p:sp>
    </p:spTree>
    <p:extLst>
      <p:ext uri="{BB962C8B-B14F-4D97-AF65-F5344CB8AC3E}">
        <p14:creationId xmlns:p14="http://schemas.microsoft.com/office/powerpoint/2010/main" val="2814898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End</a:t>
            </a:r>
          </a:p>
        </p:txBody>
      </p:sp>
    </p:spTree>
    <p:extLst>
      <p:ext uri="{BB962C8B-B14F-4D97-AF65-F5344CB8AC3E}">
        <p14:creationId xmlns:p14="http://schemas.microsoft.com/office/powerpoint/2010/main" val="23475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Activities in </a:t>
            </a:r>
            <a:r>
              <a:rPr lang="en-US" dirty="0" err="1"/>
              <a:t>Scanni</a:t>
            </a:r>
            <a:r>
              <a:rPr lang="en-SG" dirty="0"/>
              <a:t>n</a:t>
            </a:r>
            <a:r>
              <a:rPr lang="en-US" dirty="0"/>
              <a:t>g Phase</a:t>
            </a:r>
          </a:p>
        </p:txBody>
      </p:sp>
      <p:sp>
        <p:nvSpPr>
          <p:cNvPr id="5" name="Content Placeholder 4"/>
          <p:cNvSpPr>
            <a:spLocks noGrp="1"/>
          </p:cNvSpPr>
          <p:nvPr>
            <p:ph idx="1"/>
          </p:nvPr>
        </p:nvSpPr>
        <p:spPr/>
        <p:txBody>
          <a:bodyPr/>
          <a:lstStyle/>
          <a:p>
            <a:r>
              <a:rPr lang="en-US" dirty="0"/>
              <a:t>Scan for Network Perimeter Devices</a:t>
            </a:r>
          </a:p>
          <a:p>
            <a:pPr lvl="1"/>
            <a:r>
              <a:rPr lang="en-US" dirty="0"/>
              <a:t>Determine Entry Points and Connect to Internal Networks</a:t>
            </a:r>
          </a:p>
          <a:p>
            <a:r>
              <a:rPr lang="en-US" dirty="0"/>
              <a:t>Scan for Internal Network Devices</a:t>
            </a:r>
          </a:p>
          <a:p>
            <a:pPr lvl="1"/>
            <a:r>
              <a:rPr lang="en-US" dirty="0"/>
              <a:t>Mapping of Internet Networks and Devices</a:t>
            </a:r>
          </a:p>
          <a:p>
            <a:pPr lvl="1"/>
            <a:r>
              <a:rPr lang="en-US" dirty="0"/>
              <a:t>Scan for Host Vulnerabilities</a:t>
            </a:r>
          </a:p>
          <a:p>
            <a:pPr lvl="1"/>
            <a:endParaRPr lang="en-US" dirty="0"/>
          </a:p>
          <a:p>
            <a:r>
              <a:rPr lang="en-US" dirty="0"/>
              <a:t>In this lecture, we concentrate of perimeter devices. </a:t>
            </a:r>
          </a:p>
        </p:txBody>
      </p:sp>
    </p:spTree>
    <p:extLst>
      <p:ext uri="{BB962C8B-B14F-4D97-AF65-F5344CB8AC3E}">
        <p14:creationId xmlns:p14="http://schemas.microsoft.com/office/powerpoint/2010/main" val="234854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Network Perimeter and Network Perimeter Devices</a:t>
            </a:r>
          </a:p>
        </p:txBody>
      </p:sp>
    </p:spTree>
    <p:extLst>
      <p:ext uri="{BB962C8B-B14F-4D97-AF65-F5344CB8AC3E}">
        <p14:creationId xmlns:p14="http://schemas.microsoft.com/office/powerpoint/2010/main" val="3533600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FC263C1BB8CE419EB5D4898E29476C" ma:contentTypeVersion="2" ma:contentTypeDescription="Create a new document." ma:contentTypeScope="" ma:versionID="615e6d275176d44f918c8c0632d8f860">
  <xsd:schema xmlns:xsd="http://www.w3.org/2001/XMLSchema" xmlns:xs="http://www.w3.org/2001/XMLSchema" xmlns:p="http://schemas.microsoft.com/office/2006/metadata/properties" xmlns:ns2="b3cb7993-a6de-4faf-ad31-2d728e621b0d" targetNamespace="http://schemas.microsoft.com/office/2006/metadata/properties" ma:root="true" ma:fieldsID="51aeffd96d6e409178f3a28261d73039" ns2:_="">
    <xsd:import namespace="b3cb7993-a6de-4faf-ad31-2d728e621b0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cb7993-a6de-4faf-ad31-2d728e621b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A6D196-83B7-45ED-87D3-30CE64C0502C}">
  <ds:schemaRefs>
    <ds:schemaRef ds:uri="http://schemas.microsoft.com/office/2006/metadata/contentType"/>
    <ds:schemaRef ds:uri="http://schemas.microsoft.com/office/2006/metadata/properties/metaAttributes"/>
    <ds:schemaRef ds:uri="http://www.w3.org/2000/xmlns/"/>
    <ds:schemaRef ds:uri="http://www.w3.org/2001/XMLSchema"/>
    <ds:schemaRef ds:uri="b3cb7993-a6de-4faf-ad31-2d728e621b0d"/>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1B335E-64D9-404D-8B95-B7607B1DC1A7}">
  <ds:schemaRefs>
    <ds:schemaRef ds:uri="http://schemas.microsoft.com/sharepoint/v3/contenttype/forms"/>
  </ds:schemaRefs>
</ds:datastoreItem>
</file>

<file path=customXml/itemProps3.xml><?xml version="1.0" encoding="utf-8"?>
<ds:datastoreItem xmlns:ds="http://schemas.openxmlformats.org/officeDocument/2006/customXml" ds:itemID="{152E2445-7262-4582-AD53-DDC27FF9B5FD}">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17864</TotalTime>
  <Words>2503</Words>
  <Application>Microsoft Office PowerPoint</Application>
  <PresentationFormat>Widescreen</PresentationFormat>
  <Paragraphs>222</Paragraphs>
  <Slides>73</Slides>
  <Notes>1</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Contport</vt:lpstr>
      <vt:lpstr>PowerPoint Presentation</vt:lpstr>
      <vt:lpstr>Learning Outcomes</vt:lpstr>
      <vt:lpstr>Learning Objectives </vt:lpstr>
      <vt:lpstr>Contents</vt:lpstr>
      <vt:lpstr>PowerPoint Presentation</vt:lpstr>
      <vt:lpstr>Our Pen-Test Process Model</vt:lpstr>
      <vt:lpstr>PowerPoint Presentation</vt:lpstr>
      <vt:lpstr>Activities in Scanning Phase</vt:lpstr>
      <vt:lpstr>PowerPoint Presentation</vt:lpstr>
      <vt:lpstr>Network Perimeter</vt:lpstr>
      <vt:lpstr>PowerPoint Presentation</vt:lpstr>
      <vt:lpstr>PowerPoint Presentation</vt:lpstr>
      <vt:lpstr>PowerPoint Presentation</vt:lpstr>
      <vt:lpstr>Activity 4.1 - Exploration</vt:lpstr>
      <vt:lpstr>PowerPoint Presentation</vt:lpstr>
      <vt:lpstr>PowerPoint Presentation</vt:lpstr>
      <vt:lpstr>Methods for Locating Network Perimeter Devices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Reasons for Pen-Test Wireless Router</vt:lpstr>
      <vt:lpstr>PowerPoint Presentation</vt:lpstr>
      <vt:lpstr>[1] WPS</vt:lpstr>
      <vt:lpstr>PowerPoint Presentation</vt:lpstr>
      <vt:lpstr>[2]    WPA2-PSK</vt:lpstr>
      <vt:lpstr>PowerPoint Presentation</vt:lpstr>
      <vt:lpstr>[3] WPA2-Enterprise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4.2 -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Reasons for Pen-Test Network Router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Reasons for Pen-Test Network Firewall</vt:lpstr>
      <vt:lpstr>PowerPoint Presentation</vt:lpstr>
      <vt:lpstr>PowerPoint Presentation</vt:lpstr>
      <vt:lpstr>Activity 4.3 - Exploration</vt:lpstr>
      <vt:lpstr>PowerPoint Presentation</vt:lpstr>
      <vt:lpstr>PowerPoint Presentation</vt:lpstr>
      <vt:lpstr>Activity 4.4 - Exploration</vt:lpstr>
      <vt:lpstr>PowerPoint Presentation</vt:lpstr>
      <vt:lpstr>Summary</vt:lpstr>
      <vt:lpstr>PowerPoint Presentation</vt:lpstr>
      <vt:lpstr>EXTRA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 2012 Week 1 Module Overview</dc:title>
  <dc:creator>Lee Chin Seng</dc:creator>
  <cp:lastModifiedBy>Hock Guan TAN (NP)</cp:lastModifiedBy>
  <cp:revision>755</cp:revision>
  <cp:lastPrinted>2000-08-04T01:42:18Z</cp:lastPrinted>
  <dcterms:created xsi:type="dcterms:W3CDTF">1995-05-28T16:29:18Z</dcterms:created>
  <dcterms:modified xsi:type="dcterms:W3CDTF">2021-06-06T03:25:48Z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0x0101004EFC263C1BB8CE419EB5D4898E29476C</vt:lpwstr>
  </property>
  <property fmtid="{D5CDD505-2E9C-101B-9397-08002B2CF9AE}" pid="3" name="MSIP_Label_dd7aeb4d-f421-48c2-a20e-7b6cd62b5b82_Enabled">
    <vt:lpwstr>True</vt:lpwstr>
  </property>
  <property fmtid="{D5CDD505-2E9C-101B-9397-08002B2CF9AE}" pid="4" name="MSIP_Label_dd7aeb4d-f421-48c2-a20e-7b6cd62b5b82_SiteId">
    <vt:lpwstr>cba9e115-3016-4462-a1ab-a565cba0cdf1</vt:lpwstr>
  </property>
  <property fmtid="{D5CDD505-2E9C-101B-9397-08002B2CF9AE}" pid="5" name="MSIP_Label_dd7aeb4d-f421-48c2-a20e-7b6cd62b5b82_ActionId">
    <vt:lpwstr>0bdd7282-d102-445c-9f1b-6d40f552b59a</vt:lpwstr>
  </property>
  <property fmtid="{D5CDD505-2E9C-101B-9397-08002B2CF9AE}" pid="6" name="MSIP_Label_dd7aeb4d-f421-48c2-a20e-7b6cd62b5b82_Method">
    <vt:lpwstr>Privileged</vt:lpwstr>
  </property>
  <property fmtid="{D5CDD505-2E9C-101B-9397-08002B2CF9AE}" pid="7" name="MSIP_Label_dd7aeb4d-f421-48c2-a20e-7b6cd62b5b82_SetDate">
    <vt:lpwstr>2021-05-09T02:53:53Z</vt:lpwstr>
  </property>
  <property fmtid="{D5CDD505-2E9C-101B-9397-08002B2CF9AE}" pid="8" name="MSIP_Label_dd7aeb4d-f421-48c2-a20e-7b6cd62b5b82_Name">
    <vt:lpwstr>dd7aeb4d-f421-48c2-a20e-7b6cd62b5b82</vt:lpwstr>
  </property>
  <property fmtid="{D5CDD505-2E9C-101B-9397-08002B2CF9AE}" pid="9" name="MSIP_Label_dd7aeb4d-f421-48c2-a20e-7b6cd62b5b82_ContentBits">
    <vt:lpwstr>1</vt:lpwstr>
  </property>
  <property fmtid="{D5CDD505-2E9C-101B-9397-08002B2CF9AE}" pid="10" name="ClassificationContentMarkingHeaderLocations">
    <vt:lpwstr>Contport:3</vt:lpwstr>
  </property>
  <property fmtid="{D5CDD505-2E9C-101B-9397-08002B2CF9AE}" pid="11" name="ClassificationContentMarkingHeaderText">
    <vt:lpwstr>                    Official Open</vt:lpwstr>
  </property>
</Properties>
</file>